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5" r:id="rId1"/>
  </p:sldMasterIdLst>
  <p:notesMasterIdLst>
    <p:notesMasterId r:id="rId20"/>
  </p:notesMasterIdLst>
  <p:sldIdLst>
    <p:sldId id="256" r:id="rId2"/>
    <p:sldId id="257" r:id="rId3"/>
    <p:sldId id="274" r:id="rId4"/>
    <p:sldId id="278" r:id="rId5"/>
    <p:sldId id="280" r:id="rId6"/>
    <p:sldId id="281" r:id="rId7"/>
    <p:sldId id="262" r:id="rId8"/>
    <p:sldId id="264" r:id="rId9"/>
    <p:sldId id="265" r:id="rId10"/>
    <p:sldId id="266" r:id="rId11"/>
    <p:sldId id="267" r:id="rId12"/>
    <p:sldId id="268" r:id="rId13"/>
    <p:sldId id="269" r:id="rId14"/>
    <p:sldId id="270" r:id="rId15"/>
    <p:sldId id="271" r:id="rId16"/>
    <p:sldId id="272" r:id="rId17"/>
    <p:sldId id="273" r:id="rId18"/>
    <p:sldId id="282"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79" d="100"/>
          <a:sy n="79" d="100"/>
        </p:scale>
        <p:origin x="85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PK"/>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2CB9C67-4B41-4F72-8AB6-BFE1FE5AE76D}" type="datetimeFigureOut">
              <a:rPr lang="en-PK" smtClean="0"/>
              <a:t>21/06/2025</a:t>
            </a:fld>
            <a:endParaRPr lang="en-PK"/>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PK"/>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K"/>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PK"/>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6397EF6-19CA-4A2B-91DD-0542116B008E}" type="slidenum">
              <a:rPr lang="en-PK" smtClean="0"/>
              <a:t>‹#›</a:t>
            </a:fld>
            <a:endParaRPr lang="en-PK"/>
          </a:p>
        </p:txBody>
      </p:sp>
    </p:spTree>
    <p:extLst>
      <p:ext uri="{BB962C8B-B14F-4D97-AF65-F5344CB8AC3E}">
        <p14:creationId xmlns:p14="http://schemas.microsoft.com/office/powerpoint/2010/main" val="33201693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K" dirty="0"/>
          </a:p>
        </p:txBody>
      </p:sp>
      <p:sp>
        <p:nvSpPr>
          <p:cNvPr id="4" name="Slide Number Placeholder 3"/>
          <p:cNvSpPr>
            <a:spLocks noGrp="1"/>
          </p:cNvSpPr>
          <p:nvPr>
            <p:ph type="sldNum" sz="quarter" idx="5"/>
          </p:nvPr>
        </p:nvSpPr>
        <p:spPr/>
        <p:txBody>
          <a:bodyPr/>
          <a:lstStyle/>
          <a:p>
            <a:fld id="{56397EF6-19CA-4A2B-91DD-0542116B008E}" type="slidenum">
              <a:rPr lang="en-PK" smtClean="0"/>
              <a:t>13</a:t>
            </a:fld>
            <a:endParaRPr lang="en-PK"/>
          </a:p>
        </p:txBody>
      </p:sp>
    </p:spTree>
    <p:extLst>
      <p:ext uri="{BB962C8B-B14F-4D97-AF65-F5344CB8AC3E}">
        <p14:creationId xmlns:p14="http://schemas.microsoft.com/office/powerpoint/2010/main" val="33310811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00E24A1-4193-4107-8632-10741911F15A}" type="datetimeFigureOut">
              <a:rPr lang="en-PK" smtClean="0"/>
              <a:t>21/06/2025</a:t>
            </a:fld>
            <a:endParaRPr lang="en-PK"/>
          </a:p>
        </p:txBody>
      </p:sp>
      <p:sp>
        <p:nvSpPr>
          <p:cNvPr id="5" name="Footer Placeholder 4"/>
          <p:cNvSpPr>
            <a:spLocks noGrp="1"/>
          </p:cNvSpPr>
          <p:nvPr>
            <p:ph type="ftr" sz="quarter" idx="11"/>
          </p:nvPr>
        </p:nvSpPr>
        <p:spPr/>
        <p:txBody>
          <a:bodyPr/>
          <a:lstStyle/>
          <a:p>
            <a:endParaRPr lang="en-PK"/>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5D687BA1-3F44-4B71-BBD1-209D2C9A6B39}" type="slidenum">
              <a:rPr lang="en-PK" smtClean="0"/>
              <a:t>‹#›</a:t>
            </a:fld>
            <a:endParaRPr lang="en-PK"/>
          </a:p>
        </p:txBody>
      </p:sp>
    </p:spTree>
    <p:extLst>
      <p:ext uri="{BB962C8B-B14F-4D97-AF65-F5344CB8AC3E}">
        <p14:creationId xmlns:p14="http://schemas.microsoft.com/office/powerpoint/2010/main" val="26138125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00E24A1-4193-4107-8632-10741911F15A}" type="datetimeFigureOut">
              <a:rPr lang="en-PK" smtClean="0"/>
              <a:t>21/06/2025</a:t>
            </a:fld>
            <a:endParaRPr lang="en-PK"/>
          </a:p>
        </p:txBody>
      </p:sp>
      <p:sp>
        <p:nvSpPr>
          <p:cNvPr id="5" name="Footer Placeholder 4"/>
          <p:cNvSpPr>
            <a:spLocks noGrp="1"/>
          </p:cNvSpPr>
          <p:nvPr>
            <p:ph type="ftr" sz="quarter" idx="11"/>
          </p:nvPr>
        </p:nvSpPr>
        <p:spPr/>
        <p:txBody>
          <a:bodyPr/>
          <a:lstStyle/>
          <a:p>
            <a:endParaRPr lang="en-PK"/>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5D687BA1-3F44-4B71-BBD1-209D2C9A6B39}" type="slidenum">
              <a:rPr lang="en-PK" smtClean="0"/>
              <a:t>‹#›</a:t>
            </a:fld>
            <a:endParaRPr lang="en-PK"/>
          </a:p>
        </p:txBody>
      </p:sp>
    </p:spTree>
    <p:extLst>
      <p:ext uri="{BB962C8B-B14F-4D97-AF65-F5344CB8AC3E}">
        <p14:creationId xmlns:p14="http://schemas.microsoft.com/office/powerpoint/2010/main" val="139398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00E24A1-4193-4107-8632-10741911F15A}" type="datetimeFigureOut">
              <a:rPr lang="en-PK" smtClean="0"/>
              <a:t>21/06/2025</a:t>
            </a:fld>
            <a:endParaRPr lang="en-PK"/>
          </a:p>
        </p:txBody>
      </p:sp>
      <p:sp>
        <p:nvSpPr>
          <p:cNvPr id="5" name="Footer Placeholder 4"/>
          <p:cNvSpPr>
            <a:spLocks noGrp="1"/>
          </p:cNvSpPr>
          <p:nvPr>
            <p:ph type="ftr" sz="quarter" idx="11"/>
          </p:nvPr>
        </p:nvSpPr>
        <p:spPr/>
        <p:txBody>
          <a:bodyPr/>
          <a:lstStyle/>
          <a:p>
            <a:endParaRPr lang="en-PK"/>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5D687BA1-3F44-4B71-BBD1-209D2C9A6B39}" type="slidenum">
              <a:rPr lang="en-PK" smtClean="0"/>
              <a:t>‹#›</a:t>
            </a:fld>
            <a:endParaRPr lang="en-PK"/>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56328680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F00E24A1-4193-4107-8632-10741911F15A}" type="datetimeFigureOut">
              <a:rPr lang="en-PK" smtClean="0"/>
              <a:t>21/06/2025</a:t>
            </a:fld>
            <a:endParaRPr lang="en-PK"/>
          </a:p>
        </p:txBody>
      </p:sp>
      <p:sp>
        <p:nvSpPr>
          <p:cNvPr id="6" name="Footer Placeholder 5"/>
          <p:cNvSpPr>
            <a:spLocks noGrp="1"/>
          </p:cNvSpPr>
          <p:nvPr>
            <p:ph type="ftr" sz="quarter" idx="11"/>
          </p:nvPr>
        </p:nvSpPr>
        <p:spPr/>
        <p:txBody>
          <a:bodyPr/>
          <a:lstStyle/>
          <a:p>
            <a:endParaRPr lang="en-PK"/>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5D687BA1-3F44-4B71-BBD1-209D2C9A6B39}" type="slidenum">
              <a:rPr lang="en-PK" smtClean="0"/>
              <a:t>‹#›</a:t>
            </a:fld>
            <a:endParaRPr lang="en-PK"/>
          </a:p>
        </p:txBody>
      </p:sp>
    </p:spTree>
    <p:extLst>
      <p:ext uri="{BB962C8B-B14F-4D97-AF65-F5344CB8AC3E}">
        <p14:creationId xmlns:p14="http://schemas.microsoft.com/office/powerpoint/2010/main" val="311761994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F00E24A1-4193-4107-8632-10741911F15A}" type="datetimeFigureOut">
              <a:rPr lang="en-PK" smtClean="0"/>
              <a:t>21/06/2025</a:t>
            </a:fld>
            <a:endParaRPr lang="en-PK"/>
          </a:p>
        </p:txBody>
      </p:sp>
      <p:sp>
        <p:nvSpPr>
          <p:cNvPr id="6" name="Footer Placeholder 5"/>
          <p:cNvSpPr>
            <a:spLocks noGrp="1"/>
          </p:cNvSpPr>
          <p:nvPr>
            <p:ph type="ftr" sz="quarter" idx="11"/>
          </p:nvPr>
        </p:nvSpPr>
        <p:spPr/>
        <p:txBody>
          <a:bodyPr/>
          <a:lstStyle/>
          <a:p>
            <a:endParaRPr lang="en-PK"/>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5D687BA1-3F44-4B71-BBD1-209D2C9A6B39}" type="slidenum">
              <a:rPr lang="en-PK" smtClean="0"/>
              <a:t>‹#›</a:t>
            </a:fld>
            <a:endParaRPr lang="en-PK"/>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411043856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F00E24A1-4193-4107-8632-10741911F15A}" type="datetimeFigureOut">
              <a:rPr lang="en-PK" smtClean="0"/>
              <a:t>21/06/2025</a:t>
            </a:fld>
            <a:endParaRPr lang="en-PK"/>
          </a:p>
        </p:txBody>
      </p:sp>
      <p:sp>
        <p:nvSpPr>
          <p:cNvPr id="6" name="Footer Placeholder 5"/>
          <p:cNvSpPr>
            <a:spLocks noGrp="1"/>
          </p:cNvSpPr>
          <p:nvPr>
            <p:ph type="ftr" sz="quarter" idx="11"/>
          </p:nvPr>
        </p:nvSpPr>
        <p:spPr/>
        <p:txBody>
          <a:bodyPr/>
          <a:lstStyle/>
          <a:p>
            <a:endParaRPr lang="en-PK"/>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5D687BA1-3F44-4B71-BBD1-209D2C9A6B39}" type="slidenum">
              <a:rPr lang="en-PK" smtClean="0"/>
              <a:t>‹#›</a:t>
            </a:fld>
            <a:endParaRPr lang="en-PK"/>
          </a:p>
        </p:txBody>
      </p:sp>
    </p:spTree>
    <p:extLst>
      <p:ext uri="{BB962C8B-B14F-4D97-AF65-F5344CB8AC3E}">
        <p14:creationId xmlns:p14="http://schemas.microsoft.com/office/powerpoint/2010/main" val="375759662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00E24A1-4193-4107-8632-10741911F15A}" type="datetimeFigureOut">
              <a:rPr lang="en-PK" smtClean="0"/>
              <a:t>21/06/2025</a:t>
            </a:fld>
            <a:endParaRPr lang="en-PK"/>
          </a:p>
        </p:txBody>
      </p:sp>
      <p:sp>
        <p:nvSpPr>
          <p:cNvPr id="5" name="Footer Placeholder 4"/>
          <p:cNvSpPr>
            <a:spLocks noGrp="1"/>
          </p:cNvSpPr>
          <p:nvPr>
            <p:ph type="ftr" sz="quarter" idx="11"/>
          </p:nvPr>
        </p:nvSpPr>
        <p:spPr/>
        <p:txBody>
          <a:bodyPr/>
          <a:lstStyle/>
          <a:p>
            <a:endParaRPr lang="en-PK"/>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5D687BA1-3F44-4B71-BBD1-209D2C9A6B39}" type="slidenum">
              <a:rPr lang="en-PK" smtClean="0"/>
              <a:t>‹#›</a:t>
            </a:fld>
            <a:endParaRPr lang="en-PK"/>
          </a:p>
        </p:txBody>
      </p:sp>
    </p:spTree>
    <p:extLst>
      <p:ext uri="{BB962C8B-B14F-4D97-AF65-F5344CB8AC3E}">
        <p14:creationId xmlns:p14="http://schemas.microsoft.com/office/powerpoint/2010/main" val="132529794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00E24A1-4193-4107-8632-10741911F15A}" type="datetimeFigureOut">
              <a:rPr lang="en-PK" smtClean="0"/>
              <a:t>21/06/2025</a:t>
            </a:fld>
            <a:endParaRPr lang="en-PK"/>
          </a:p>
        </p:txBody>
      </p:sp>
      <p:sp>
        <p:nvSpPr>
          <p:cNvPr id="5" name="Footer Placeholder 4"/>
          <p:cNvSpPr>
            <a:spLocks noGrp="1"/>
          </p:cNvSpPr>
          <p:nvPr>
            <p:ph type="ftr" sz="quarter" idx="11"/>
          </p:nvPr>
        </p:nvSpPr>
        <p:spPr/>
        <p:txBody>
          <a:bodyPr/>
          <a:lstStyle/>
          <a:p>
            <a:endParaRPr lang="en-PK"/>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5D687BA1-3F44-4B71-BBD1-209D2C9A6B39}" type="slidenum">
              <a:rPr lang="en-PK" smtClean="0"/>
              <a:t>‹#›</a:t>
            </a:fld>
            <a:endParaRPr lang="en-PK"/>
          </a:p>
        </p:txBody>
      </p:sp>
    </p:spTree>
    <p:extLst>
      <p:ext uri="{BB962C8B-B14F-4D97-AF65-F5344CB8AC3E}">
        <p14:creationId xmlns:p14="http://schemas.microsoft.com/office/powerpoint/2010/main" val="18213553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00E24A1-4193-4107-8632-10741911F15A}" type="datetimeFigureOut">
              <a:rPr lang="en-PK" smtClean="0"/>
              <a:t>21/06/2025</a:t>
            </a:fld>
            <a:endParaRPr lang="en-PK"/>
          </a:p>
        </p:txBody>
      </p:sp>
      <p:sp>
        <p:nvSpPr>
          <p:cNvPr id="5" name="Footer Placeholder 4"/>
          <p:cNvSpPr>
            <a:spLocks noGrp="1"/>
          </p:cNvSpPr>
          <p:nvPr>
            <p:ph type="ftr" sz="quarter" idx="11"/>
          </p:nvPr>
        </p:nvSpPr>
        <p:spPr/>
        <p:txBody>
          <a:bodyPr/>
          <a:lstStyle/>
          <a:p>
            <a:endParaRPr lang="en-PK"/>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5D687BA1-3F44-4B71-BBD1-209D2C9A6B39}" type="slidenum">
              <a:rPr lang="en-PK" smtClean="0"/>
              <a:t>‹#›</a:t>
            </a:fld>
            <a:endParaRPr lang="en-PK"/>
          </a:p>
        </p:txBody>
      </p:sp>
    </p:spTree>
    <p:extLst>
      <p:ext uri="{BB962C8B-B14F-4D97-AF65-F5344CB8AC3E}">
        <p14:creationId xmlns:p14="http://schemas.microsoft.com/office/powerpoint/2010/main" val="34659817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00E24A1-4193-4107-8632-10741911F15A}" type="datetimeFigureOut">
              <a:rPr lang="en-PK" smtClean="0"/>
              <a:t>21/06/2025</a:t>
            </a:fld>
            <a:endParaRPr lang="en-PK"/>
          </a:p>
        </p:txBody>
      </p:sp>
      <p:sp>
        <p:nvSpPr>
          <p:cNvPr id="5" name="Footer Placeholder 4"/>
          <p:cNvSpPr>
            <a:spLocks noGrp="1"/>
          </p:cNvSpPr>
          <p:nvPr>
            <p:ph type="ftr" sz="quarter" idx="11"/>
          </p:nvPr>
        </p:nvSpPr>
        <p:spPr/>
        <p:txBody>
          <a:bodyPr/>
          <a:lstStyle/>
          <a:p>
            <a:endParaRPr lang="en-PK"/>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5D687BA1-3F44-4B71-BBD1-209D2C9A6B39}" type="slidenum">
              <a:rPr lang="en-PK" smtClean="0"/>
              <a:t>‹#›</a:t>
            </a:fld>
            <a:endParaRPr lang="en-PK"/>
          </a:p>
        </p:txBody>
      </p:sp>
    </p:spTree>
    <p:extLst>
      <p:ext uri="{BB962C8B-B14F-4D97-AF65-F5344CB8AC3E}">
        <p14:creationId xmlns:p14="http://schemas.microsoft.com/office/powerpoint/2010/main" val="42899025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00E24A1-4193-4107-8632-10741911F15A}" type="datetimeFigureOut">
              <a:rPr lang="en-PK" smtClean="0"/>
              <a:t>21/06/2025</a:t>
            </a:fld>
            <a:endParaRPr lang="en-PK"/>
          </a:p>
        </p:txBody>
      </p:sp>
      <p:sp>
        <p:nvSpPr>
          <p:cNvPr id="6" name="Footer Placeholder 5"/>
          <p:cNvSpPr>
            <a:spLocks noGrp="1"/>
          </p:cNvSpPr>
          <p:nvPr>
            <p:ph type="ftr" sz="quarter" idx="11"/>
          </p:nvPr>
        </p:nvSpPr>
        <p:spPr/>
        <p:txBody>
          <a:bodyPr/>
          <a:lstStyle/>
          <a:p>
            <a:endParaRPr lang="en-PK"/>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5D687BA1-3F44-4B71-BBD1-209D2C9A6B39}" type="slidenum">
              <a:rPr lang="en-PK" smtClean="0"/>
              <a:t>‹#›</a:t>
            </a:fld>
            <a:endParaRPr lang="en-PK"/>
          </a:p>
        </p:txBody>
      </p:sp>
    </p:spTree>
    <p:extLst>
      <p:ext uri="{BB962C8B-B14F-4D97-AF65-F5344CB8AC3E}">
        <p14:creationId xmlns:p14="http://schemas.microsoft.com/office/powerpoint/2010/main" val="26210810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00E24A1-4193-4107-8632-10741911F15A}" type="datetimeFigureOut">
              <a:rPr lang="en-PK" smtClean="0"/>
              <a:t>21/06/2025</a:t>
            </a:fld>
            <a:endParaRPr lang="en-PK"/>
          </a:p>
        </p:txBody>
      </p:sp>
      <p:sp>
        <p:nvSpPr>
          <p:cNvPr id="8" name="Footer Placeholder 7"/>
          <p:cNvSpPr>
            <a:spLocks noGrp="1"/>
          </p:cNvSpPr>
          <p:nvPr>
            <p:ph type="ftr" sz="quarter" idx="11"/>
          </p:nvPr>
        </p:nvSpPr>
        <p:spPr/>
        <p:txBody>
          <a:bodyPr/>
          <a:lstStyle/>
          <a:p>
            <a:endParaRPr lang="en-PK"/>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5D687BA1-3F44-4B71-BBD1-209D2C9A6B39}" type="slidenum">
              <a:rPr lang="en-PK" smtClean="0"/>
              <a:t>‹#›</a:t>
            </a:fld>
            <a:endParaRPr lang="en-PK"/>
          </a:p>
        </p:txBody>
      </p:sp>
    </p:spTree>
    <p:extLst>
      <p:ext uri="{BB962C8B-B14F-4D97-AF65-F5344CB8AC3E}">
        <p14:creationId xmlns:p14="http://schemas.microsoft.com/office/powerpoint/2010/main" val="19626244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00E24A1-4193-4107-8632-10741911F15A}" type="datetimeFigureOut">
              <a:rPr lang="en-PK" smtClean="0"/>
              <a:t>21/06/2025</a:t>
            </a:fld>
            <a:endParaRPr lang="en-PK"/>
          </a:p>
        </p:txBody>
      </p:sp>
      <p:sp>
        <p:nvSpPr>
          <p:cNvPr id="4" name="Footer Placeholder 3"/>
          <p:cNvSpPr>
            <a:spLocks noGrp="1"/>
          </p:cNvSpPr>
          <p:nvPr>
            <p:ph type="ftr" sz="quarter" idx="11"/>
          </p:nvPr>
        </p:nvSpPr>
        <p:spPr/>
        <p:txBody>
          <a:bodyPr/>
          <a:lstStyle/>
          <a:p>
            <a:endParaRPr lang="en-PK"/>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5D687BA1-3F44-4B71-BBD1-209D2C9A6B39}" type="slidenum">
              <a:rPr lang="en-PK" smtClean="0"/>
              <a:t>‹#›</a:t>
            </a:fld>
            <a:endParaRPr lang="en-PK"/>
          </a:p>
        </p:txBody>
      </p:sp>
    </p:spTree>
    <p:extLst>
      <p:ext uri="{BB962C8B-B14F-4D97-AF65-F5344CB8AC3E}">
        <p14:creationId xmlns:p14="http://schemas.microsoft.com/office/powerpoint/2010/main" val="32533523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00E24A1-4193-4107-8632-10741911F15A}" type="datetimeFigureOut">
              <a:rPr lang="en-PK" smtClean="0"/>
              <a:t>21/06/2025</a:t>
            </a:fld>
            <a:endParaRPr lang="en-PK"/>
          </a:p>
        </p:txBody>
      </p:sp>
      <p:sp>
        <p:nvSpPr>
          <p:cNvPr id="3" name="Footer Placeholder 2"/>
          <p:cNvSpPr>
            <a:spLocks noGrp="1"/>
          </p:cNvSpPr>
          <p:nvPr>
            <p:ph type="ftr" sz="quarter" idx="11"/>
          </p:nvPr>
        </p:nvSpPr>
        <p:spPr/>
        <p:txBody>
          <a:bodyPr/>
          <a:lstStyle/>
          <a:p>
            <a:endParaRPr lang="en-PK"/>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5D687BA1-3F44-4B71-BBD1-209D2C9A6B39}" type="slidenum">
              <a:rPr lang="en-PK" smtClean="0"/>
              <a:t>‹#›</a:t>
            </a:fld>
            <a:endParaRPr lang="en-PK"/>
          </a:p>
        </p:txBody>
      </p:sp>
    </p:spTree>
    <p:extLst>
      <p:ext uri="{BB962C8B-B14F-4D97-AF65-F5344CB8AC3E}">
        <p14:creationId xmlns:p14="http://schemas.microsoft.com/office/powerpoint/2010/main" val="39548405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00E24A1-4193-4107-8632-10741911F15A}" type="datetimeFigureOut">
              <a:rPr lang="en-PK" smtClean="0"/>
              <a:t>21/06/2025</a:t>
            </a:fld>
            <a:endParaRPr lang="en-PK"/>
          </a:p>
        </p:txBody>
      </p:sp>
      <p:sp>
        <p:nvSpPr>
          <p:cNvPr id="6" name="Footer Placeholder 5"/>
          <p:cNvSpPr>
            <a:spLocks noGrp="1"/>
          </p:cNvSpPr>
          <p:nvPr>
            <p:ph type="ftr" sz="quarter" idx="11"/>
          </p:nvPr>
        </p:nvSpPr>
        <p:spPr/>
        <p:txBody>
          <a:bodyPr/>
          <a:lstStyle/>
          <a:p>
            <a:endParaRPr lang="en-PK"/>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5D687BA1-3F44-4B71-BBD1-209D2C9A6B39}" type="slidenum">
              <a:rPr lang="en-PK" smtClean="0"/>
              <a:t>‹#›</a:t>
            </a:fld>
            <a:endParaRPr lang="en-PK"/>
          </a:p>
        </p:txBody>
      </p:sp>
    </p:spTree>
    <p:extLst>
      <p:ext uri="{BB962C8B-B14F-4D97-AF65-F5344CB8AC3E}">
        <p14:creationId xmlns:p14="http://schemas.microsoft.com/office/powerpoint/2010/main" val="12432118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00E24A1-4193-4107-8632-10741911F15A}" type="datetimeFigureOut">
              <a:rPr lang="en-PK" smtClean="0"/>
              <a:t>21/06/2025</a:t>
            </a:fld>
            <a:endParaRPr lang="en-PK"/>
          </a:p>
        </p:txBody>
      </p:sp>
      <p:sp>
        <p:nvSpPr>
          <p:cNvPr id="6" name="Footer Placeholder 5"/>
          <p:cNvSpPr>
            <a:spLocks noGrp="1"/>
          </p:cNvSpPr>
          <p:nvPr>
            <p:ph type="ftr" sz="quarter" idx="11"/>
          </p:nvPr>
        </p:nvSpPr>
        <p:spPr/>
        <p:txBody>
          <a:bodyPr/>
          <a:lstStyle/>
          <a:p>
            <a:endParaRPr lang="en-PK"/>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5D687BA1-3F44-4B71-BBD1-209D2C9A6B39}" type="slidenum">
              <a:rPr lang="en-PK" smtClean="0"/>
              <a:t>‹#›</a:t>
            </a:fld>
            <a:endParaRPr lang="en-PK"/>
          </a:p>
        </p:txBody>
      </p:sp>
    </p:spTree>
    <p:extLst>
      <p:ext uri="{BB962C8B-B14F-4D97-AF65-F5344CB8AC3E}">
        <p14:creationId xmlns:p14="http://schemas.microsoft.com/office/powerpoint/2010/main" val="3066614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F00E24A1-4193-4107-8632-10741911F15A}" type="datetimeFigureOut">
              <a:rPr lang="en-PK" smtClean="0"/>
              <a:t>21/06/2025</a:t>
            </a:fld>
            <a:endParaRPr lang="en-PK"/>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PK"/>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5D687BA1-3F44-4B71-BBD1-209D2C9A6B39}" type="slidenum">
              <a:rPr lang="en-PK" smtClean="0"/>
              <a:t>‹#›</a:t>
            </a:fld>
            <a:endParaRPr lang="en-PK"/>
          </a:p>
        </p:txBody>
      </p:sp>
    </p:spTree>
    <p:extLst>
      <p:ext uri="{BB962C8B-B14F-4D97-AF65-F5344CB8AC3E}">
        <p14:creationId xmlns:p14="http://schemas.microsoft.com/office/powerpoint/2010/main" val="3130954646"/>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 id="2147483707" r:id="rId12"/>
    <p:sldLayoutId id="2147483708" r:id="rId13"/>
    <p:sldLayoutId id="2147483709" r:id="rId14"/>
    <p:sldLayoutId id="2147483710" r:id="rId15"/>
    <p:sldLayoutId id="2147483711"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9.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41190B-8C59-400F-F42D-7ECB06681190}"/>
              </a:ext>
            </a:extLst>
          </p:cNvPr>
          <p:cNvSpPr>
            <a:spLocks noGrp="1"/>
          </p:cNvSpPr>
          <p:nvPr>
            <p:ph type="title"/>
          </p:nvPr>
        </p:nvSpPr>
        <p:spPr>
          <a:xfrm>
            <a:off x="2592925" y="624109"/>
            <a:ext cx="4861423" cy="1284203"/>
          </a:xfrm>
        </p:spPr>
        <p:txBody>
          <a:bodyPr/>
          <a:lstStyle/>
          <a:p>
            <a:endParaRPr lang="en-PK" b="1" dirty="0">
              <a:solidFill>
                <a:schemeClr val="bg1"/>
              </a:solidFill>
            </a:endParaRPr>
          </a:p>
        </p:txBody>
      </p:sp>
      <p:pic>
        <p:nvPicPr>
          <p:cNvPr id="15" name="Content Placeholder 14" descr="A group of people using laptops">
            <a:extLst>
              <a:ext uri="{FF2B5EF4-FFF2-40B4-BE49-F238E27FC236}">
                <a16:creationId xmlns:a16="http://schemas.microsoft.com/office/drawing/2014/main" id="{527F16D7-56FD-D806-B422-0C954388608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1" cy="6858000"/>
          </a:xfrm>
        </p:spPr>
      </p:pic>
      <p:sp>
        <p:nvSpPr>
          <p:cNvPr id="16" name="TextBox 15">
            <a:extLst>
              <a:ext uri="{FF2B5EF4-FFF2-40B4-BE49-F238E27FC236}">
                <a16:creationId xmlns:a16="http://schemas.microsoft.com/office/drawing/2014/main" id="{58B83201-E92F-C7EE-E820-0E4A1F1449E4}"/>
              </a:ext>
            </a:extLst>
          </p:cNvPr>
          <p:cNvSpPr txBox="1"/>
          <p:nvPr/>
        </p:nvSpPr>
        <p:spPr>
          <a:xfrm>
            <a:off x="5676089" y="2738336"/>
            <a:ext cx="914400" cy="914400"/>
          </a:xfrm>
          <a:prstGeom prst="rect">
            <a:avLst/>
          </a:prstGeom>
          <a:noFill/>
        </p:spPr>
        <p:txBody>
          <a:bodyPr wrap="square" rtlCol="0">
            <a:spAutoFit/>
          </a:bodyPr>
          <a:lstStyle/>
          <a:p>
            <a:endParaRPr lang="en-PK" dirty="0"/>
          </a:p>
        </p:txBody>
      </p:sp>
      <p:sp>
        <p:nvSpPr>
          <p:cNvPr id="17" name="TextBox 16">
            <a:extLst>
              <a:ext uri="{FF2B5EF4-FFF2-40B4-BE49-F238E27FC236}">
                <a16:creationId xmlns:a16="http://schemas.microsoft.com/office/drawing/2014/main" id="{26DBF806-AE14-FEE2-997B-4168D33642BC}"/>
              </a:ext>
            </a:extLst>
          </p:cNvPr>
          <p:cNvSpPr txBox="1"/>
          <p:nvPr/>
        </p:nvSpPr>
        <p:spPr>
          <a:xfrm>
            <a:off x="1431165" y="465083"/>
            <a:ext cx="9504770" cy="923330"/>
          </a:xfrm>
          <a:prstGeom prst="rect">
            <a:avLst/>
          </a:prstGeom>
          <a:noFill/>
        </p:spPr>
        <p:txBody>
          <a:bodyPr wrap="square" rtlCol="0">
            <a:spAutoFit/>
          </a:bodyPr>
          <a:lstStyle/>
          <a:p>
            <a:pPr algn="ctr"/>
            <a:r>
              <a:rPr lang="en-US" sz="5400" b="1" dirty="0">
                <a:solidFill>
                  <a:schemeClr val="bg1"/>
                </a:solidFill>
                <a:latin typeface="Calibri" panose="020F0502020204030204" pitchFamily="34" charset="0"/>
                <a:cs typeface="Calibri" panose="020F0502020204030204" pitchFamily="34" charset="0"/>
              </a:rPr>
              <a:t>WAVECON TELECOM ANALYSIS</a:t>
            </a:r>
            <a:endParaRPr lang="en-PK" sz="5400" b="1" dirty="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9686632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A335EA-98AD-E600-65C5-7ADD211232A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2D054A4-4605-B0EB-4CD4-4A9B24616F20}"/>
              </a:ext>
            </a:extLst>
          </p:cNvPr>
          <p:cNvSpPr>
            <a:spLocks noGrp="1"/>
          </p:cNvSpPr>
          <p:nvPr>
            <p:ph type="title"/>
          </p:nvPr>
        </p:nvSpPr>
        <p:spPr>
          <a:xfrm>
            <a:off x="1673157" y="719846"/>
            <a:ext cx="7568120" cy="612843"/>
          </a:xfrm>
        </p:spPr>
        <p:txBody>
          <a:bodyPr>
            <a:normAutofit fontScale="90000"/>
          </a:bodyPr>
          <a:lstStyle/>
          <a:p>
            <a:r>
              <a:rPr lang="en-US" sz="4000" b="1" dirty="0">
                <a:solidFill>
                  <a:schemeClr val="tx2">
                    <a:lumMod val="60000"/>
                    <a:lumOff val="40000"/>
                  </a:schemeClr>
                </a:solidFill>
                <a:latin typeface="Calibri" panose="020F0502020204030204" pitchFamily="34" charset="0"/>
                <a:cs typeface="Calibri" panose="020F0502020204030204" pitchFamily="34" charset="0"/>
              </a:rPr>
              <a:t>Plan</a:t>
            </a:r>
            <a:r>
              <a:rPr lang="en-US" sz="4000" b="1" dirty="0">
                <a:solidFill>
                  <a:schemeClr val="tx1">
                    <a:lumMod val="50000"/>
                    <a:lumOff val="50000"/>
                  </a:schemeClr>
                </a:solidFill>
                <a:latin typeface="Calibri" panose="020F0502020204030204" pitchFamily="34" charset="0"/>
                <a:cs typeface="Calibri" panose="020F0502020204030204" pitchFamily="34" charset="0"/>
              </a:rPr>
              <a:t> Performance Post </a:t>
            </a:r>
            <a:r>
              <a:rPr lang="en-US" sz="4000" b="1" dirty="0">
                <a:solidFill>
                  <a:schemeClr val="tx2">
                    <a:lumMod val="60000"/>
                    <a:lumOff val="40000"/>
                  </a:schemeClr>
                </a:solidFill>
                <a:latin typeface="Calibri" panose="020F0502020204030204" pitchFamily="34" charset="0"/>
                <a:cs typeface="Calibri" panose="020F0502020204030204" pitchFamily="34" charset="0"/>
              </a:rPr>
              <a:t>5G</a:t>
            </a:r>
            <a:r>
              <a:rPr lang="en-US" sz="4000" b="1" dirty="0">
                <a:solidFill>
                  <a:schemeClr val="tx1">
                    <a:lumMod val="50000"/>
                    <a:lumOff val="50000"/>
                  </a:schemeClr>
                </a:solidFill>
                <a:latin typeface="Calibri" panose="020F0502020204030204" pitchFamily="34" charset="0"/>
                <a:cs typeface="Calibri" panose="020F0502020204030204" pitchFamily="34" charset="0"/>
              </a:rPr>
              <a:t> Launch</a:t>
            </a:r>
            <a:br>
              <a:rPr lang="en-PK" dirty="0"/>
            </a:br>
            <a:br>
              <a:rPr lang="en-PK" dirty="0"/>
            </a:br>
            <a:endParaRPr lang="en-PK" dirty="0"/>
          </a:p>
        </p:txBody>
      </p:sp>
      <p:pic>
        <p:nvPicPr>
          <p:cNvPr id="9" name="Picture 8" descr="A screenshot of a computer&#10;&#10;AI-generated content may be incorrect.">
            <a:extLst>
              <a:ext uri="{FF2B5EF4-FFF2-40B4-BE49-F238E27FC236}">
                <a16:creationId xmlns:a16="http://schemas.microsoft.com/office/drawing/2014/main" id="{F7932751-DF32-2CD7-BDD0-9B58C217FD94}"/>
              </a:ext>
            </a:extLst>
          </p:cNvPr>
          <p:cNvPicPr>
            <a:picLocks noChangeAspect="1"/>
          </p:cNvPicPr>
          <p:nvPr/>
        </p:nvPicPr>
        <p:blipFill>
          <a:blip r:embed="rId2">
            <a:extLst>
              <a:ext uri="{28A0092B-C50C-407E-A947-70E740481C1C}">
                <a14:useLocalDpi xmlns:a14="http://schemas.microsoft.com/office/drawing/2010/main" val="0"/>
              </a:ext>
            </a:extLst>
          </a:blip>
          <a:srcRect l="10851" t="32340" r="47420" b="19717"/>
          <a:stretch>
            <a:fillRect/>
          </a:stretch>
        </p:blipFill>
        <p:spPr>
          <a:xfrm>
            <a:off x="2414891" y="1787660"/>
            <a:ext cx="7069578" cy="4568866"/>
          </a:xfrm>
          <a:prstGeom prst="rect">
            <a:avLst/>
          </a:prstGeom>
          <a:ln w="28575">
            <a:solidFill>
              <a:schemeClr val="tx2">
                <a:lumMod val="40000"/>
                <a:lumOff val="60000"/>
              </a:schemeClr>
            </a:solidFill>
          </a:ln>
        </p:spPr>
      </p:pic>
      <p:sp>
        <p:nvSpPr>
          <p:cNvPr id="10" name="TextBox 9">
            <a:extLst>
              <a:ext uri="{FF2B5EF4-FFF2-40B4-BE49-F238E27FC236}">
                <a16:creationId xmlns:a16="http://schemas.microsoft.com/office/drawing/2014/main" id="{08FC6B61-911C-5246-3FD5-E3B02A44C6ED}"/>
              </a:ext>
            </a:extLst>
          </p:cNvPr>
          <p:cNvSpPr txBox="1"/>
          <p:nvPr/>
        </p:nvSpPr>
        <p:spPr>
          <a:xfrm>
            <a:off x="3404680" y="1403817"/>
            <a:ext cx="1682885" cy="461665"/>
          </a:xfrm>
          <a:prstGeom prst="rect">
            <a:avLst/>
          </a:prstGeom>
          <a:noFill/>
        </p:spPr>
        <p:txBody>
          <a:bodyPr wrap="square" rtlCol="0">
            <a:spAutoFit/>
          </a:bodyPr>
          <a:lstStyle/>
          <a:p>
            <a:r>
              <a:rPr lang="en-US" sz="2400" b="1" dirty="0">
                <a:solidFill>
                  <a:schemeClr val="accent2">
                    <a:lumMod val="75000"/>
                  </a:schemeClr>
                </a:solidFill>
                <a:latin typeface="Calibri" panose="020F0502020204030204" pitchFamily="34" charset="0"/>
                <a:cs typeface="Calibri" panose="020F0502020204030204" pitchFamily="34" charset="0"/>
              </a:rPr>
              <a:t>Before</a:t>
            </a:r>
            <a:r>
              <a:rPr lang="en-US" sz="2400" b="1" dirty="0">
                <a:latin typeface="Calibri" panose="020F0502020204030204" pitchFamily="34" charset="0"/>
                <a:cs typeface="Calibri" panose="020F0502020204030204" pitchFamily="34" charset="0"/>
              </a:rPr>
              <a:t> </a:t>
            </a:r>
            <a:r>
              <a:rPr lang="en-US" sz="2400" b="1" dirty="0">
                <a:solidFill>
                  <a:schemeClr val="tx1">
                    <a:lumMod val="50000"/>
                    <a:lumOff val="50000"/>
                  </a:schemeClr>
                </a:solidFill>
                <a:latin typeface="Calibri" panose="020F0502020204030204" pitchFamily="34" charset="0"/>
                <a:cs typeface="Calibri" panose="020F0502020204030204" pitchFamily="34" charset="0"/>
              </a:rPr>
              <a:t>5G</a:t>
            </a:r>
            <a:endParaRPr lang="en-PK" sz="2400" b="1" dirty="0">
              <a:solidFill>
                <a:schemeClr val="tx1">
                  <a:lumMod val="50000"/>
                  <a:lumOff val="50000"/>
                </a:schemeClr>
              </a:solidFill>
              <a:latin typeface="Calibri" panose="020F0502020204030204" pitchFamily="34" charset="0"/>
              <a:cs typeface="Calibri" panose="020F0502020204030204" pitchFamily="34" charset="0"/>
            </a:endParaRPr>
          </a:p>
        </p:txBody>
      </p:sp>
      <p:sp>
        <p:nvSpPr>
          <p:cNvPr id="11" name="TextBox 10">
            <a:extLst>
              <a:ext uri="{FF2B5EF4-FFF2-40B4-BE49-F238E27FC236}">
                <a16:creationId xmlns:a16="http://schemas.microsoft.com/office/drawing/2014/main" id="{AED58999-C0B5-9DC4-DC97-2DF95B12B910}"/>
              </a:ext>
            </a:extLst>
          </p:cNvPr>
          <p:cNvSpPr txBox="1"/>
          <p:nvPr/>
        </p:nvSpPr>
        <p:spPr>
          <a:xfrm>
            <a:off x="7104437" y="1325995"/>
            <a:ext cx="1682885" cy="461665"/>
          </a:xfrm>
          <a:prstGeom prst="rect">
            <a:avLst/>
          </a:prstGeom>
          <a:noFill/>
        </p:spPr>
        <p:txBody>
          <a:bodyPr wrap="square" rtlCol="0">
            <a:spAutoFit/>
          </a:bodyPr>
          <a:lstStyle/>
          <a:p>
            <a:r>
              <a:rPr lang="en-US" sz="2400" b="1" dirty="0">
                <a:solidFill>
                  <a:schemeClr val="tx2">
                    <a:lumMod val="60000"/>
                    <a:lumOff val="40000"/>
                  </a:schemeClr>
                </a:solidFill>
                <a:latin typeface="Calibri" panose="020F0502020204030204" pitchFamily="34" charset="0"/>
                <a:cs typeface="Calibri" panose="020F0502020204030204" pitchFamily="34" charset="0"/>
              </a:rPr>
              <a:t>After</a:t>
            </a:r>
            <a:r>
              <a:rPr lang="en-US" sz="2400" b="1" dirty="0">
                <a:latin typeface="Calibri" panose="020F0502020204030204" pitchFamily="34" charset="0"/>
                <a:cs typeface="Calibri" panose="020F0502020204030204" pitchFamily="34" charset="0"/>
              </a:rPr>
              <a:t> </a:t>
            </a:r>
            <a:r>
              <a:rPr lang="en-US" sz="2400" b="1" dirty="0">
                <a:solidFill>
                  <a:schemeClr val="tx1">
                    <a:lumMod val="50000"/>
                    <a:lumOff val="50000"/>
                  </a:schemeClr>
                </a:solidFill>
                <a:latin typeface="Calibri" panose="020F0502020204030204" pitchFamily="34" charset="0"/>
                <a:cs typeface="Calibri" panose="020F0502020204030204" pitchFamily="34" charset="0"/>
              </a:rPr>
              <a:t>5G</a:t>
            </a:r>
            <a:endParaRPr lang="en-PK" sz="2400" b="1" dirty="0">
              <a:solidFill>
                <a:schemeClr val="tx1">
                  <a:lumMod val="50000"/>
                  <a:lumOff val="50000"/>
                </a:schemeClr>
              </a:solidFill>
              <a:latin typeface="Calibri" panose="020F0502020204030204" pitchFamily="34" charset="0"/>
              <a:cs typeface="Calibri" panose="020F0502020204030204" pitchFamily="34" charset="0"/>
            </a:endParaRPr>
          </a:p>
        </p:txBody>
      </p:sp>
      <p:cxnSp>
        <p:nvCxnSpPr>
          <p:cNvPr id="4" name="Straight Arrow Connector 3">
            <a:extLst>
              <a:ext uri="{FF2B5EF4-FFF2-40B4-BE49-F238E27FC236}">
                <a16:creationId xmlns:a16="http://schemas.microsoft.com/office/drawing/2014/main" id="{1F9CE920-42EF-27D5-47BC-0506DC5F0EE2}"/>
              </a:ext>
            </a:extLst>
          </p:cNvPr>
          <p:cNvCxnSpPr>
            <a:cxnSpLocks/>
          </p:cNvCxnSpPr>
          <p:nvPr/>
        </p:nvCxnSpPr>
        <p:spPr>
          <a:xfrm>
            <a:off x="6096000" y="1787660"/>
            <a:ext cx="0" cy="4568866"/>
          </a:xfrm>
          <a:prstGeom prst="straightConnector1">
            <a:avLst/>
          </a:prstGeom>
          <a:ln w="38100"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22646002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CAFC0D-99A2-7B7F-760F-F6F1B55FED6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F6A7427-5397-0D4A-2B00-B8BA1C3508AB}"/>
              </a:ext>
            </a:extLst>
          </p:cNvPr>
          <p:cNvSpPr>
            <a:spLocks noGrp="1"/>
          </p:cNvSpPr>
          <p:nvPr>
            <p:ph type="title"/>
          </p:nvPr>
        </p:nvSpPr>
        <p:spPr>
          <a:xfrm>
            <a:off x="1673157" y="719846"/>
            <a:ext cx="7568120" cy="612843"/>
          </a:xfrm>
        </p:spPr>
        <p:txBody>
          <a:bodyPr>
            <a:normAutofit fontScale="90000"/>
          </a:bodyPr>
          <a:lstStyle/>
          <a:p>
            <a:r>
              <a:rPr lang="en-US" sz="4000" b="1" dirty="0">
                <a:solidFill>
                  <a:schemeClr val="tx2">
                    <a:lumMod val="60000"/>
                    <a:lumOff val="40000"/>
                  </a:schemeClr>
                </a:solidFill>
                <a:latin typeface="Calibri" panose="020F0502020204030204" pitchFamily="34" charset="0"/>
                <a:cs typeface="Calibri" panose="020F0502020204030204" pitchFamily="34" charset="0"/>
              </a:rPr>
              <a:t>Plan</a:t>
            </a:r>
            <a:r>
              <a:rPr lang="en-US" sz="4000" b="1" dirty="0">
                <a:solidFill>
                  <a:schemeClr val="tx1">
                    <a:lumMod val="50000"/>
                    <a:lumOff val="50000"/>
                  </a:schemeClr>
                </a:solidFill>
                <a:latin typeface="Calibri" panose="020F0502020204030204" pitchFamily="34" charset="0"/>
                <a:cs typeface="Calibri" panose="020F0502020204030204" pitchFamily="34" charset="0"/>
              </a:rPr>
              <a:t> Performance Post </a:t>
            </a:r>
            <a:r>
              <a:rPr lang="en-US" sz="4000" b="1" dirty="0">
                <a:solidFill>
                  <a:schemeClr val="tx2">
                    <a:lumMod val="60000"/>
                    <a:lumOff val="40000"/>
                  </a:schemeClr>
                </a:solidFill>
                <a:latin typeface="Calibri" panose="020F0502020204030204" pitchFamily="34" charset="0"/>
                <a:cs typeface="Calibri" panose="020F0502020204030204" pitchFamily="34" charset="0"/>
              </a:rPr>
              <a:t>5G</a:t>
            </a:r>
            <a:r>
              <a:rPr lang="en-US" sz="4000" b="1" dirty="0">
                <a:solidFill>
                  <a:schemeClr val="tx1">
                    <a:lumMod val="50000"/>
                    <a:lumOff val="50000"/>
                  </a:schemeClr>
                </a:solidFill>
                <a:latin typeface="Calibri" panose="020F0502020204030204" pitchFamily="34" charset="0"/>
                <a:cs typeface="Calibri" panose="020F0502020204030204" pitchFamily="34" charset="0"/>
              </a:rPr>
              <a:t> Launch</a:t>
            </a:r>
            <a:br>
              <a:rPr lang="en-PK" dirty="0"/>
            </a:br>
            <a:br>
              <a:rPr lang="en-PK" dirty="0"/>
            </a:br>
            <a:endParaRPr lang="en-PK" dirty="0"/>
          </a:p>
        </p:txBody>
      </p:sp>
      <p:pic>
        <p:nvPicPr>
          <p:cNvPr id="9" name="Picture 8" descr="A screenshot of a computer&#10;&#10;AI-generated content may be incorrect.">
            <a:extLst>
              <a:ext uri="{FF2B5EF4-FFF2-40B4-BE49-F238E27FC236}">
                <a16:creationId xmlns:a16="http://schemas.microsoft.com/office/drawing/2014/main" id="{6ED142E9-9441-6CC9-9F6C-CCDD90C0C078}"/>
              </a:ext>
            </a:extLst>
          </p:cNvPr>
          <p:cNvPicPr>
            <a:picLocks noChangeAspect="1"/>
          </p:cNvPicPr>
          <p:nvPr/>
        </p:nvPicPr>
        <p:blipFill>
          <a:blip r:embed="rId2">
            <a:extLst>
              <a:ext uri="{28A0092B-C50C-407E-A947-70E740481C1C}">
                <a14:useLocalDpi xmlns:a14="http://schemas.microsoft.com/office/drawing/2010/main" val="0"/>
              </a:ext>
            </a:extLst>
          </a:blip>
          <a:srcRect l="10851" t="32340" r="47685" b="59343"/>
          <a:stretch>
            <a:fillRect/>
          </a:stretch>
        </p:blipFill>
        <p:spPr>
          <a:xfrm>
            <a:off x="2414890" y="1848257"/>
            <a:ext cx="7315519" cy="825369"/>
          </a:xfrm>
          <a:prstGeom prst="rect">
            <a:avLst/>
          </a:prstGeom>
          <a:ln w="28575">
            <a:solidFill>
              <a:schemeClr val="tx2">
                <a:lumMod val="40000"/>
                <a:lumOff val="60000"/>
              </a:schemeClr>
            </a:solidFill>
          </a:ln>
        </p:spPr>
      </p:pic>
      <p:sp>
        <p:nvSpPr>
          <p:cNvPr id="10" name="TextBox 9">
            <a:extLst>
              <a:ext uri="{FF2B5EF4-FFF2-40B4-BE49-F238E27FC236}">
                <a16:creationId xmlns:a16="http://schemas.microsoft.com/office/drawing/2014/main" id="{46390CF9-F938-EA9A-79C7-F9DF5FF105CD}"/>
              </a:ext>
            </a:extLst>
          </p:cNvPr>
          <p:cNvSpPr txBox="1"/>
          <p:nvPr/>
        </p:nvSpPr>
        <p:spPr>
          <a:xfrm>
            <a:off x="3540868" y="1325996"/>
            <a:ext cx="1682885" cy="461665"/>
          </a:xfrm>
          <a:prstGeom prst="rect">
            <a:avLst/>
          </a:prstGeom>
          <a:noFill/>
        </p:spPr>
        <p:txBody>
          <a:bodyPr wrap="square" rtlCol="0">
            <a:spAutoFit/>
          </a:bodyPr>
          <a:lstStyle/>
          <a:p>
            <a:r>
              <a:rPr lang="en-US" sz="2400" b="1" dirty="0">
                <a:solidFill>
                  <a:schemeClr val="accent2">
                    <a:lumMod val="75000"/>
                  </a:schemeClr>
                </a:solidFill>
                <a:latin typeface="Calibri" panose="020F0502020204030204" pitchFamily="34" charset="0"/>
                <a:cs typeface="Calibri" panose="020F0502020204030204" pitchFamily="34" charset="0"/>
              </a:rPr>
              <a:t>Before</a:t>
            </a:r>
            <a:r>
              <a:rPr lang="en-US" sz="2400" b="1" dirty="0">
                <a:latin typeface="Calibri" panose="020F0502020204030204" pitchFamily="34" charset="0"/>
                <a:cs typeface="Calibri" panose="020F0502020204030204" pitchFamily="34" charset="0"/>
              </a:rPr>
              <a:t> </a:t>
            </a:r>
            <a:r>
              <a:rPr lang="en-US" sz="2400" b="1" dirty="0">
                <a:solidFill>
                  <a:schemeClr val="tx1">
                    <a:lumMod val="50000"/>
                    <a:lumOff val="50000"/>
                  </a:schemeClr>
                </a:solidFill>
                <a:latin typeface="Calibri" panose="020F0502020204030204" pitchFamily="34" charset="0"/>
                <a:cs typeface="Calibri" panose="020F0502020204030204" pitchFamily="34" charset="0"/>
              </a:rPr>
              <a:t>5G</a:t>
            </a:r>
            <a:endParaRPr lang="en-PK" sz="2400" b="1" dirty="0">
              <a:solidFill>
                <a:schemeClr val="tx1">
                  <a:lumMod val="50000"/>
                  <a:lumOff val="50000"/>
                </a:schemeClr>
              </a:solidFill>
              <a:latin typeface="Calibri" panose="020F0502020204030204" pitchFamily="34" charset="0"/>
              <a:cs typeface="Calibri" panose="020F0502020204030204" pitchFamily="34" charset="0"/>
            </a:endParaRPr>
          </a:p>
        </p:txBody>
      </p:sp>
      <p:sp>
        <p:nvSpPr>
          <p:cNvPr id="11" name="TextBox 10">
            <a:extLst>
              <a:ext uri="{FF2B5EF4-FFF2-40B4-BE49-F238E27FC236}">
                <a16:creationId xmlns:a16="http://schemas.microsoft.com/office/drawing/2014/main" id="{FCD5A03A-BCF5-E0C0-461F-169E4D8EF3BC}"/>
              </a:ext>
            </a:extLst>
          </p:cNvPr>
          <p:cNvSpPr txBox="1"/>
          <p:nvPr/>
        </p:nvSpPr>
        <p:spPr>
          <a:xfrm>
            <a:off x="7214681" y="1325995"/>
            <a:ext cx="1682885" cy="461665"/>
          </a:xfrm>
          <a:prstGeom prst="rect">
            <a:avLst/>
          </a:prstGeom>
          <a:noFill/>
        </p:spPr>
        <p:txBody>
          <a:bodyPr wrap="square" rtlCol="0">
            <a:spAutoFit/>
          </a:bodyPr>
          <a:lstStyle/>
          <a:p>
            <a:r>
              <a:rPr lang="en-US" sz="2400" b="1" dirty="0">
                <a:solidFill>
                  <a:schemeClr val="tx2">
                    <a:lumMod val="60000"/>
                    <a:lumOff val="40000"/>
                  </a:schemeClr>
                </a:solidFill>
                <a:latin typeface="Calibri" panose="020F0502020204030204" pitchFamily="34" charset="0"/>
                <a:cs typeface="Calibri" panose="020F0502020204030204" pitchFamily="34" charset="0"/>
              </a:rPr>
              <a:t>After</a:t>
            </a:r>
            <a:r>
              <a:rPr lang="en-US" sz="2400" b="1" dirty="0">
                <a:latin typeface="Calibri" panose="020F0502020204030204" pitchFamily="34" charset="0"/>
                <a:cs typeface="Calibri" panose="020F0502020204030204" pitchFamily="34" charset="0"/>
              </a:rPr>
              <a:t> </a:t>
            </a:r>
            <a:r>
              <a:rPr lang="en-US" sz="2400" b="1" dirty="0">
                <a:solidFill>
                  <a:schemeClr val="tx1">
                    <a:lumMod val="50000"/>
                    <a:lumOff val="50000"/>
                  </a:schemeClr>
                </a:solidFill>
                <a:latin typeface="Calibri" panose="020F0502020204030204" pitchFamily="34" charset="0"/>
                <a:cs typeface="Calibri" panose="020F0502020204030204" pitchFamily="34" charset="0"/>
              </a:rPr>
              <a:t>5G</a:t>
            </a:r>
            <a:endParaRPr lang="en-PK" sz="2400" b="1" dirty="0">
              <a:solidFill>
                <a:schemeClr val="tx1">
                  <a:lumMod val="50000"/>
                  <a:lumOff val="50000"/>
                </a:schemeClr>
              </a:solidFill>
              <a:latin typeface="Calibri" panose="020F0502020204030204" pitchFamily="34" charset="0"/>
              <a:cs typeface="Calibri" panose="020F0502020204030204" pitchFamily="34" charset="0"/>
            </a:endParaRPr>
          </a:p>
        </p:txBody>
      </p:sp>
      <p:pic>
        <p:nvPicPr>
          <p:cNvPr id="4" name="Picture 3" descr="A screenshot of a computer&#10;&#10;AI-generated content may be incorrect.">
            <a:extLst>
              <a:ext uri="{FF2B5EF4-FFF2-40B4-BE49-F238E27FC236}">
                <a16:creationId xmlns:a16="http://schemas.microsoft.com/office/drawing/2014/main" id="{E41C8417-E7C0-72DA-25CD-679491CE05A7}"/>
              </a:ext>
            </a:extLst>
          </p:cNvPr>
          <p:cNvPicPr>
            <a:picLocks noChangeAspect="1"/>
          </p:cNvPicPr>
          <p:nvPr/>
        </p:nvPicPr>
        <p:blipFill>
          <a:blip r:embed="rId3">
            <a:extLst>
              <a:ext uri="{28A0092B-C50C-407E-A947-70E740481C1C}">
                <a14:useLocalDpi xmlns:a14="http://schemas.microsoft.com/office/drawing/2010/main" val="0"/>
              </a:ext>
            </a:extLst>
          </a:blip>
          <a:srcRect l="9894" t="31064" r="21490" b="36737"/>
          <a:stretch>
            <a:fillRect/>
          </a:stretch>
        </p:blipFill>
        <p:spPr>
          <a:xfrm>
            <a:off x="1673157" y="2876004"/>
            <a:ext cx="8365787" cy="2208180"/>
          </a:xfrm>
          <a:prstGeom prst="rect">
            <a:avLst/>
          </a:prstGeom>
          <a:ln w="28575">
            <a:solidFill>
              <a:schemeClr val="tx2">
                <a:lumMod val="40000"/>
                <a:lumOff val="60000"/>
              </a:schemeClr>
            </a:solidFill>
          </a:ln>
        </p:spPr>
      </p:pic>
      <p:sp>
        <p:nvSpPr>
          <p:cNvPr id="5" name="TextBox 4">
            <a:extLst>
              <a:ext uri="{FF2B5EF4-FFF2-40B4-BE49-F238E27FC236}">
                <a16:creationId xmlns:a16="http://schemas.microsoft.com/office/drawing/2014/main" id="{71BCDD9C-0CF5-F6FC-3EAA-09D92C71A20B}"/>
              </a:ext>
            </a:extLst>
          </p:cNvPr>
          <p:cNvSpPr txBox="1"/>
          <p:nvPr/>
        </p:nvSpPr>
        <p:spPr>
          <a:xfrm>
            <a:off x="2414890" y="5430268"/>
            <a:ext cx="4591455" cy="707886"/>
          </a:xfrm>
          <a:prstGeom prst="rect">
            <a:avLst/>
          </a:prstGeom>
          <a:noFill/>
        </p:spPr>
        <p:txBody>
          <a:bodyPr wrap="square" rtlCol="0">
            <a:spAutoFit/>
          </a:bodyPr>
          <a:lstStyle/>
          <a:p>
            <a:pPr marL="342900" indent="-342900">
              <a:buFont typeface="Wingdings" panose="05000000000000000000" pitchFamily="2" charset="2"/>
              <a:buChar char="v"/>
            </a:pPr>
            <a:r>
              <a:rPr lang="en-US" sz="2000" dirty="0">
                <a:latin typeface="Calibri" panose="020F0502020204030204" pitchFamily="34" charset="0"/>
                <a:cs typeface="Calibri" panose="020F0502020204030204" pitchFamily="34" charset="0"/>
              </a:rPr>
              <a:t>The P1 Plan is the best-performance plan.</a:t>
            </a:r>
            <a:endParaRPr lang="en-PK" sz="2000" dirty="0">
              <a:latin typeface="Calibri" panose="020F0502020204030204" pitchFamily="34" charset="0"/>
              <a:cs typeface="Calibri" panose="020F0502020204030204" pitchFamily="34" charset="0"/>
            </a:endParaRPr>
          </a:p>
        </p:txBody>
      </p:sp>
      <p:cxnSp>
        <p:nvCxnSpPr>
          <p:cNvPr id="6" name="Straight Connector 5">
            <a:extLst>
              <a:ext uri="{FF2B5EF4-FFF2-40B4-BE49-F238E27FC236}">
                <a16:creationId xmlns:a16="http://schemas.microsoft.com/office/drawing/2014/main" id="{4E7E9FBF-6289-A850-A259-7B7EC088FCCC}"/>
              </a:ext>
            </a:extLst>
          </p:cNvPr>
          <p:cNvCxnSpPr>
            <a:cxnSpLocks/>
          </p:cNvCxnSpPr>
          <p:nvPr/>
        </p:nvCxnSpPr>
        <p:spPr>
          <a:xfrm>
            <a:off x="6254885" y="1848257"/>
            <a:ext cx="0" cy="825369"/>
          </a:xfrm>
          <a:prstGeom prst="line">
            <a:avLst/>
          </a:prstGeom>
          <a:ln w="38100"/>
        </p:spPr>
        <p:style>
          <a:lnRef idx="3">
            <a:schemeClr val="dk1"/>
          </a:lnRef>
          <a:fillRef idx="0">
            <a:schemeClr val="dk1"/>
          </a:fillRef>
          <a:effectRef idx="2">
            <a:schemeClr val="dk1"/>
          </a:effectRef>
          <a:fontRef idx="minor">
            <a:schemeClr val="tx1"/>
          </a:fontRef>
        </p:style>
      </p:cxnSp>
      <p:sp>
        <p:nvSpPr>
          <p:cNvPr id="14" name="Rectangle 13">
            <a:extLst>
              <a:ext uri="{FF2B5EF4-FFF2-40B4-BE49-F238E27FC236}">
                <a16:creationId xmlns:a16="http://schemas.microsoft.com/office/drawing/2014/main" id="{EEE03482-BF0A-DD9F-B258-BB738ACC173D}"/>
              </a:ext>
            </a:extLst>
          </p:cNvPr>
          <p:cNvSpPr/>
          <p:nvPr/>
        </p:nvSpPr>
        <p:spPr>
          <a:xfrm>
            <a:off x="5428034" y="3998067"/>
            <a:ext cx="1786648" cy="1086117"/>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K" dirty="0">
              <a:solidFill>
                <a:srgbClr val="FF0000"/>
              </a:solidFill>
            </a:endParaRPr>
          </a:p>
        </p:txBody>
      </p:sp>
      <p:sp>
        <p:nvSpPr>
          <p:cNvPr id="15" name="Rectangle 14">
            <a:extLst>
              <a:ext uri="{FF2B5EF4-FFF2-40B4-BE49-F238E27FC236}">
                <a16:creationId xmlns:a16="http://schemas.microsoft.com/office/drawing/2014/main" id="{04EECF27-C8CF-B739-9F5C-D68848B9481B}"/>
              </a:ext>
            </a:extLst>
          </p:cNvPr>
          <p:cNvSpPr/>
          <p:nvPr/>
        </p:nvSpPr>
        <p:spPr>
          <a:xfrm>
            <a:off x="7943761" y="3980094"/>
            <a:ext cx="1786648" cy="1086117"/>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K" dirty="0">
              <a:solidFill>
                <a:srgbClr val="FF0000"/>
              </a:solidFill>
            </a:endParaRPr>
          </a:p>
        </p:txBody>
      </p:sp>
    </p:spTree>
    <p:extLst>
      <p:ext uri="{BB962C8B-B14F-4D97-AF65-F5344CB8AC3E}">
        <p14:creationId xmlns:p14="http://schemas.microsoft.com/office/powerpoint/2010/main" val="2929832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circle(in)">
                                      <p:cBhvr>
                                        <p:cTn id="7" dur="750"/>
                                        <p:tgtEl>
                                          <p:spTgt spid="14"/>
                                        </p:tgtEl>
                                      </p:cBhvr>
                                    </p:animEffect>
                                  </p:childTnLst>
                                  <p:subTnLst>
                                    <p:set>
                                      <p:cBhvr override="childStyle">
                                        <p:cTn dur="1" fill="hold" display="0" masterRel="nextClick" afterEffect="1"/>
                                        <p:tgtEl>
                                          <p:spTgt spid="14"/>
                                        </p:tgtEl>
                                        <p:attrNameLst>
                                          <p:attrName>style.visibility</p:attrName>
                                        </p:attrNameLst>
                                      </p:cBhvr>
                                      <p:to>
                                        <p:strVal val="hidden"/>
                                      </p:to>
                                    </p:set>
                                  </p:sub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circle(in)">
                                      <p:cBhvr>
                                        <p:cTn id="12" dur="75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D5C0C2-1DB5-9740-4309-A72ACD1A6B3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A0E6821-C4E6-662E-BCC5-AE13F86A5372}"/>
              </a:ext>
            </a:extLst>
          </p:cNvPr>
          <p:cNvSpPr>
            <a:spLocks noGrp="1"/>
          </p:cNvSpPr>
          <p:nvPr>
            <p:ph type="title"/>
          </p:nvPr>
        </p:nvSpPr>
        <p:spPr>
          <a:xfrm>
            <a:off x="1673157" y="719846"/>
            <a:ext cx="7568120" cy="612843"/>
          </a:xfrm>
        </p:spPr>
        <p:txBody>
          <a:bodyPr>
            <a:normAutofit fontScale="90000"/>
          </a:bodyPr>
          <a:lstStyle/>
          <a:p>
            <a:r>
              <a:rPr lang="en-US" sz="4000" b="1" dirty="0">
                <a:solidFill>
                  <a:schemeClr val="tx2">
                    <a:lumMod val="60000"/>
                    <a:lumOff val="40000"/>
                  </a:schemeClr>
                </a:solidFill>
                <a:latin typeface="Calibri" panose="020F0502020204030204" pitchFamily="34" charset="0"/>
                <a:cs typeface="Calibri" panose="020F0502020204030204" pitchFamily="34" charset="0"/>
              </a:rPr>
              <a:t>Plan</a:t>
            </a:r>
            <a:r>
              <a:rPr lang="en-US" sz="4000" b="1" dirty="0">
                <a:solidFill>
                  <a:schemeClr val="tx1">
                    <a:lumMod val="50000"/>
                    <a:lumOff val="50000"/>
                  </a:schemeClr>
                </a:solidFill>
                <a:latin typeface="Calibri" panose="020F0502020204030204" pitchFamily="34" charset="0"/>
                <a:cs typeface="Calibri" panose="020F0502020204030204" pitchFamily="34" charset="0"/>
              </a:rPr>
              <a:t> Performance Post </a:t>
            </a:r>
            <a:r>
              <a:rPr lang="en-US" sz="4000" b="1" dirty="0">
                <a:solidFill>
                  <a:schemeClr val="tx2">
                    <a:lumMod val="60000"/>
                    <a:lumOff val="40000"/>
                  </a:schemeClr>
                </a:solidFill>
                <a:latin typeface="Calibri" panose="020F0502020204030204" pitchFamily="34" charset="0"/>
                <a:cs typeface="Calibri" panose="020F0502020204030204" pitchFamily="34" charset="0"/>
              </a:rPr>
              <a:t>5G</a:t>
            </a:r>
            <a:r>
              <a:rPr lang="en-US" sz="4000" b="1" dirty="0">
                <a:solidFill>
                  <a:schemeClr val="tx1">
                    <a:lumMod val="50000"/>
                    <a:lumOff val="50000"/>
                  </a:schemeClr>
                </a:solidFill>
                <a:latin typeface="Calibri" panose="020F0502020204030204" pitchFamily="34" charset="0"/>
                <a:cs typeface="Calibri" panose="020F0502020204030204" pitchFamily="34" charset="0"/>
              </a:rPr>
              <a:t> Launch</a:t>
            </a:r>
            <a:br>
              <a:rPr lang="en-PK" dirty="0"/>
            </a:br>
            <a:br>
              <a:rPr lang="en-PK" dirty="0"/>
            </a:br>
            <a:endParaRPr lang="en-PK" dirty="0"/>
          </a:p>
        </p:txBody>
      </p:sp>
      <p:pic>
        <p:nvPicPr>
          <p:cNvPr id="9" name="Picture 8" descr="A screenshot of a computer&#10;&#10;AI-generated content may be incorrect.">
            <a:extLst>
              <a:ext uri="{FF2B5EF4-FFF2-40B4-BE49-F238E27FC236}">
                <a16:creationId xmlns:a16="http://schemas.microsoft.com/office/drawing/2014/main" id="{92D54158-D8AF-6C51-61C6-242DA512ADE1}"/>
              </a:ext>
            </a:extLst>
          </p:cNvPr>
          <p:cNvPicPr>
            <a:picLocks noChangeAspect="1"/>
          </p:cNvPicPr>
          <p:nvPr/>
        </p:nvPicPr>
        <p:blipFill>
          <a:blip r:embed="rId2">
            <a:extLst>
              <a:ext uri="{28A0092B-C50C-407E-A947-70E740481C1C}">
                <a14:useLocalDpi xmlns:a14="http://schemas.microsoft.com/office/drawing/2010/main" val="0"/>
              </a:ext>
            </a:extLst>
          </a:blip>
          <a:srcRect l="10851" t="32340" r="47797" b="62163"/>
          <a:stretch>
            <a:fillRect/>
          </a:stretch>
        </p:blipFill>
        <p:spPr>
          <a:xfrm>
            <a:off x="2414891" y="1848258"/>
            <a:ext cx="7295640" cy="545552"/>
          </a:xfrm>
          <a:prstGeom prst="rect">
            <a:avLst/>
          </a:prstGeom>
        </p:spPr>
      </p:pic>
      <p:sp>
        <p:nvSpPr>
          <p:cNvPr id="10" name="TextBox 9">
            <a:extLst>
              <a:ext uri="{FF2B5EF4-FFF2-40B4-BE49-F238E27FC236}">
                <a16:creationId xmlns:a16="http://schemas.microsoft.com/office/drawing/2014/main" id="{06DCE809-9875-9352-794B-09F74E723E2B}"/>
              </a:ext>
            </a:extLst>
          </p:cNvPr>
          <p:cNvSpPr txBox="1"/>
          <p:nvPr/>
        </p:nvSpPr>
        <p:spPr>
          <a:xfrm>
            <a:off x="3540868" y="1325996"/>
            <a:ext cx="1682885" cy="461665"/>
          </a:xfrm>
          <a:prstGeom prst="rect">
            <a:avLst/>
          </a:prstGeom>
          <a:noFill/>
        </p:spPr>
        <p:txBody>
          <a:bodyPr wrap="square" rtlCol="0">
            <a:spAutoFit/>
          </a:bodyPr>
          <a:lstStyle/>
          <a:p>
            <a:r>
              <a:rPr lang="en-US" sz="2400" b="1" dirty="0">
                <a:solidFill>
                  <a:schemeClr val="accent2">
                    <a:lumMod val="75000"/>
                  </a:schemeClr>
                </a:solidFill>
                <a:latin typeface="Calibri" panose="020F0502020204030204" pitchFamily="34" charset="0"/>
                <a:cs typeface="Calibri" panose="020F0502020204030204" pitchFamily="34" charset="0"/>
              </a:rPr>
              <a:t>Before</a:t>
            </a:r>
            <a:r>
              <a:rPr lang="en-US" sz="2400" b="1" dirty="0">
                <a:latin typeface="Calibri" panose="020F0502020204030204" pitchFamily="34" charset="0"/>
                <a:cs typeface="Calibri" panose="020F0502020204030204" pitchFamily="34" charset="0"/>
              </a:rPr>
              <a:t> </a:t>
            </a:r>
            <a:r>
              <a:rPr lang="en-US" sz="2400" b="1" dirty="0">
                <a:solidFill>
                  <a:schemeClr val="tx1">
                    <a:lumMod val="50000"/>
                    <a:lumOff val="50000"/>
                  </a:schemeClr>
                </a:solidFill>
                <a:latin typeface="Calibri" panose="020F0502020204030204" pitchFamily="34" charset="0"/>
                <a:cs typeface="Calibri" panose="020F0502020204030204" pitchFamily="34" charset="0"/>
              </a:rPr>
              <a:t>5G</a:t>
            </a:r>
            <a:endParaRPr lang="en-PK" sz="2400" b="1" dirty="0">
              <a:solidFill>
                <a:schemeClr val="tx1">
                  <a:lumMod val="50000"/>
                  <a:lumOff val="50000"/>
                </a:schemeClr>
              </a:solidFill>
              <a:latin typeface="Calibri" panose="020F0502020204030204" pitchFamily="34" charset="0"/>
              <a:cs typeface="Calibri" panose="020F0502020204030204" pitchFamily="34" charset="0"/>
            </a:endParaRPr>
          </a:p>
        </p:txBody>
      </p:sp>
      <p:sp>
        <p:nvSpPr>
          <p:cNvPr id="11" name="TextBox 10">
            <a:extLst>
              <a:ext uri="{FF2B5EF4-FFF2-40B4-BE49-F238E27FC236}">
                <a16:creationId xmlns:a16="http://schemas.microsoft.com/office/drawing/2014/main" id="{2A4C8E0A-5D4A-EB58-55F5-F59923E7A2A7}"/>
              </a:ext>
            </a:extLst>
          </p:cNvPr>
          <p:cNvSpPr txBox="1"/>
          <p:nvPr/>
        </p:nvSpPr>
        <p:spPr>
          <a:xfrm>
            <a:off x="7214681" y="1325995"/>
            <a:ext cx="1682885" cy="461665"/>
          </a:xfrm>
          <a:prstGeom prst="rect">
            <a:avLst/>
          </a:prstGeom>
          <a:noFill/>
        </p:spPr>
        <p:txBody>
          <a:bodyPr wrap="square" rtlCol="0">
            <a:spAutoFit/>
          </a:bodyPr>
          <a:lstStyle/>
          <a:p>
            <a:r>
              <a:rPr lang="en-US" sz="2400" b="1" dirty="0">
                <a:solidFill>
                  <a:schemeClr val="tx2">
                    <a:lumMod val="60000"/>
                    <a:lumOff val="40000"/>
                  </a:schemeClr>
                </a:solidFill>
                <a:latin typeface="Calibri" panose="020F0502020204030204" pitchFamily="34" charset="0"/>
                <a:cs typeface="Calibri" panose="020F0502020204030204" pitchFamily="34" charset="0"/>
              </a:rPr>
              <a:t>After</a:t>
            </a:r>
            <a:r>
              <a:rPr lang="en-US" sz="2400" b="1" dirty="0">
                <a:latin typeface="Calibri" panose="020F0502020204030204" pitchFamily="34" charset="0"/>
                <a:cs typeface="Calibri" panose="020F0502020204030204" pitchFamily="34" charset="0"/>
              </a:rPr>
              <a:t> </a:t>
            </a:r>
            <a:r>
              <a:rPr lang="en-US" sz="2400" b="1" dirty="0">
                <a:solidFill>
                  <a:schemeClr val="tx1">
                    <a:lumMod val="50000"/>
                    <a:lumOff val="50000"/>
                  </a:schemeClr>
                </a:solidFill>
                <a:latin typeface="Calibri" panose="020F0502020204030204" pitchFamily="34" charset="0"/>
                <a:cs typeface="Calibri" panose="020F0502020204030204" pitchFamily="34" charset="0"/>
              </a:rPr>
              <a:t>5G</a:t>
            </a:r>
            <a:endParaRPr lang="en-PK" sz="2400" b="1" dirty="0">
              <a:solidFill>
                <a:schemeClr val="tx1">
                  <a:lumMod val="50000"/>
                  <a:lumOff val="50000"/>
                </a:schemeClr>
              </a:solidFill>
              <a:latin typeface="Calibri" panose="020F0502020204030204" pitchFamily="34" charset="0"/>
              <a:cs typeface="Calibri" panose="020F0502020204030204" pitchFamily="34" charset="0"/>
            </a:endParaRPr>
          </a:p>
        </p:txBody>
      </p:sp>
      <p:pic>
        <p:nvPicPr>
          <p:cNvPr id="3" name="Picture 2" descr="A screenshot of a computer&#10;&#10;AI-generated content may be incorrect.">
            <a:extLst>
              <a:ext uri="{FF2B5EF4-FFF2-40B4-BE49-F238E27FC236}">
                <a16:creationId xmlns:a16="http://schemas.microsoft.com/office/drawing/2014/main" id="{122F4B59-D4A9-BCF5-1CE1-85892CFADD89}"/>
              </a:ext>
            </a:extLst>
          </p:cNvPr>
          <p:cNvPicPr>
            <a:picLocks noChangeAspect="1"/>
          </p:cNvPicPr>
          <p:nvPr/>
        </p:nvPicPr>
        <p:blipFill>
          <a:blip r:embed="rId2">
            <a:extLst>
              <a:ext uri="{28A0092B-C50C-407E-A947-70E740481C1C}">
                <a14:useLocalDpi xmlns:a14="http://schemas.microsoft.com/office/drawing/2010/main" val="0"/>
              </a:ext>
            </a:extLst>
          </a:blip>
          <a:srcRect l="10851" t="40598" r="47797" b="52833"/>
          <a:stretch>
            <a:fillRect/>
          </a:stretch>
        </p:blipFill>
        <p:spPr>
          <a:xfrm>
            <a:off x="2414891" y="2303229"/>
            <a:ext cx="7295640" cy="651853"/>
          </a:xfrm>
          <a:prstGeom prst="rect">
            <a:avLst/>
          </a:prstGeom>
        </p:spPr>
      </p:pic>
      <p:pic>
        <p:nvPicPr>
          <p:cNvPr id="5" name="Picture 4" descr="A screenshot of a computer&#10;&#10;AI-generated content may be incorrect.">
            <a:extLst>
              <a:ext uri="{FF2B5EF4-FFF2-40B4-BE49-F238E27FC236}">
                <a16:creationId xmlns:a16="http://schemas.microsoft.com/office/drawing/2014/main" id="{6F498F9E-16BD-FEA3-2B8E-97B30DF5DDEC}"/>
              </a:ext>
            </a:extLst>
          </p:cNvPr>
          <p:cNvPicPr>
            <a:picLocks noChangeAspect="1"/>
          </p:cNvPicPr>
          <p:nvPr/>
        </p:nvPicPr>
        <p:blipFill>
          <a:blip r:embed="rId3">
            <a:extLst>
              <a:ext uri="{28A0092B-C50C-407E-A947-70E740481C1C}">
                <a14:useLocalDpi xmlns:a14="http://schemas.microsoft.com/office/drawing/2010/main" val="0"/>
              </a:ext>
            </a:extLst>
          </a:blip>
          <a:srcRect l="13005" t="31064" r="23405" b="39716"/>
          <a:stretch>
            <a:fillRect/>
          </a:stretch>
        </p:blipFill>
        <p:spPr>
          <a:xfrm>
            <a:off x="1864469" y="3480795"/>
            <a:ext cx="4231531" cy="1093721"/>
          </a:xfrm>
          <a:prstGeom prst="rect">
            <a:avLst/>
          </a:prstGeom>
          <a:ln w="28575">
            <a:solidFill>
              <a:schemeClr val="tx2">
                <a:lumMod val="40000"/>
                <a:lumOff val="60000"/>
              </a:schemeClr>
            </a:solidFill>
          </a:ln>
        </p:spPr>
      </p:pic>
      <p:pic>
        <p:nvPicPr>
          <p:cNvPr id="7" name="Picture 6" descr="A screenshot of a computer&#10;&#10;AI-generated content may be incorrect.">
            <a:extLst>
              <a:ext uri="{FF2B5EF4-FFF2-40B4-BE49-F238E27FC236}">
                <a16:creationId xmlns:a16="http://schemas.microsoft.com/office/drawing/2014/main" id="{6E419AB6-909A-2FEF-4A79-40B62742DC45}"/>
              </a:ext>
            </a:extLst>
          </p:cNvPr>
          <p:cNvPicPr>
            <a:picLocks noChangeAspect="1"/>
          </p:cNvPicPr>
          <p:nvPr/>
        </p:nvPicPr>
        <p:blipFill>
          <a:blip r:embed="rId4">
            <a:extLst>
              <a:ext uri="{28A0092B-C50C-407E-A947-70E740481C1C}">
                <a14:useLocalDpi xmlns:a14="http://schemas.microsoft.com/office/drawing/2010/main" val="0"/>
              </a:ext>
            </a:extLst>
          </a:blip>
          <a:srcRect l="13724" t="32057" r="24202" b="38155"/>
          <a:stretch>
            <a:fillRect/>
          </a:stretch>
        </p:blipFill>
        <p:spPr>
          <a:xfrm>
            <a:off x="6231579" y="3481199"/>
            <a:ext cx="4572609" cy="1093721"/>
          </a:xfrm>
          <a:prstGeom prst="rect">
            <a:avLst/>
          </a:prstGeom>
          <a:ln w="28575">
            <a:solidFill>
              <a:schemeClr val="tx2">
                <a:lumMod val="40000"/>
                <a:lumOff val="60000"/>
              </a:schemeClr>
            </a:solidFill>
          </a:ln>
        </p:spPr>
      </p:pic>
      <p:sp>
        <p:nvSpPr>
          <p:cNvPr id="8" name="TextBox 7">
            <a:extLst>
              <a:ext uri="{FF2B5EF4-FFF2-40B4-BE49-F238E27FC236}">
                <a16:creationId xmlns:a16="http://schemas.microsoft.com/office/drawing/2014/main" id="{72EDF32E-A93D-6014-4AEA-7C0EB8B33BD7}"/>
              </a:ext>
            </a:extLst>
          </p:cNvPr>
          <p:cNvSpPr txBox="1"/>
          <p:nvPr/>
        </p:nvSpPr>
        <p:spPr>
          <a:xfrm>
            <a:off x="2414891" y="4984393"/>
            <a:ext cx="5128803" cy="677108"/>
          </a:xfrm>
          <a:prstGeom prst="rect">
            <a:avLst/>
          </a:prstGeom>
          <a:noFill/>
        </p:spPr>
        <p:txBody>
          <a:bodyPr wrap="square" rtlCol="0">
            <a:spAutoFit/>
          </a:bodyPr>
          <a:lstStyle/>
          <a:p>
            <a:pPr marL="342900" indent="-342900">
              <a:buFont typeface="Wingdings" panose="05000000000000000000" pitchFamily="2" charset="2"/>
              <a:buChar char="v"/>
            </a:pPr>
            <a:r>
              <a:rPr lang="en-US" sz="2000" dirty="0">
                <a:latin typeface="Calibri" panose="020F0502020204030204" pitchFamily="34" charset="0"/>
                <a:cs typeface="Calibri" panose="020F0502020204030204" pitchFamily="34" charset="0"/>
              </a:rPr>
              <a:t>Plan P2 and P3 need improvement.</a:t>
            </a:r>
            <a:endParaRPr lang="en-PK" sz="2000" dirty="0">
              <a:latin typeface="Calibri" panose="020F0502020204030204" pitchFamily="34" charset="0"/>
              <a:cs typeface="Calibri" panose="020F0502020204030204" pitchFamily="34" charset="0"/>
            </a:endParaRPr>
          </a:p>
          <a:p>
            <a:endParaRPr lang="en-PK" dirty="0"/>
          </a:p>
        </p:txBody>
      </p:sp>
      <p:cxnSp>
        <p:nvCxnSpPr>
          <p:cNvPr id="6" name="Straight Connector 5">
            <a:extLst>
              <a:ext uri="{FF2B5EF4-FFF2-40B4-BE49-F238E27FC236}">
                <a16:creationId xmlns:a16="http://schemas.microsoft.com/office/drawing/2014/main" id="{DECD6BD6-1D4A-4C52-8375-820B952DB0F6}"/>
              </a:ext>
            </a:extLst>
          </p:cNvPr>
          <p:cNvCxnSpPr>
            <a:cxnSpLocks/>
          </p:cNvCxnSpPr>
          <p:nvPr/>
        </p:nvCxnSpPr>
        <p:spPr>
          <a:xfrm flipH="1">
            <a:off x="3900792" y="4367719"/>
            <a:ext cx="1994170" cy="0"/>
          </a:xfrm>
          <a:prstGeom prst="line">
            <a:avLst/>
          </a:prstGeom>
          <a:ln w="28575">
            <a:solidFill>
              <a:srgbClr val="FF0000"/>
            </a:solidFill>
          </a:ln>
        </p:spPr>
        <p:style>
          <a:lnRef idx="2">
            <a:schemeClr val="dk1"/>
          </a:lnRef>
          <a:fillRef idx="0">
            <a:schemeClr val="dk1"/>
          </a:fillRef>
          <a:effectRef idx="1">
            <a:schemeClr val="dk1"/>
          </a:effectRef>
          <a:fontRef idx="minor">
            <a:schemeClr val="tx1"/>
          </a:fontRef>
        </p:style>
      </p:cxnSp>
      <p:cxnSp>
        <p:nvCxnSpPr>
          <p:cNvPr id="14" name="Straight Connector 13">
            <a:extLst>
              <a:ext uri="{FF2B5EF4-FFF2-40B4-BE49-F238E27FC236}">
                <a16:creationId xmlns:a16="http://schemas.microsoft.com/office/drawing/2014/main" id="{5659573E-F2B5-0C9F-1478-A119E0EB3761}"/>
              </a:ext>
            </a:extLst>
          </p:cNvPr>
          <p:cNvCxnSpPr>
            <a:cxnSpLocks/>
          </p:cNvCxnSpPr>
          <p:nvPr/>
        </p:nvCxnSpPr>
        <p:spPr>
          <a:xfrm flipH="1">
            <a:off x="8530243" y="4286656"/>
            <a:ext cx="2082634" cy="0"/>
          </a:xfrm>
          <a:prstGeom prst="line">
            <a:avLst/>
          </a:prstGeom>
          <a:ln w="28575">
            <a:solidFill>
              <a:srgbClr val="FF0000"/>
            </a:solidFill>
          </a:ln>
        </p:spPr>
        <p:style>
          <a:lnRef idx="2">
            <a:schemeClr val="dk1"/>
          </a:lnRef>
          <a:fillRef idx="0">
            <a:schemeClr val="dk1"/>
          </a:fillRef>
          <a:effectRef idx="1">
            <a:schemeClr val="dk1"/>
          </a:effectRef>
          <a:fontRef idx="minor">
            <a:schemeClr val="tx1"/>
          </a:fontRef>
        </p:style>
      </p:cxnSp>
      <p:sp>
        <p:nvSpPr>
          <p:cNvPr id="18" name="Rectangle 17">
            <a:extLst>
              <a:ext uri="{FF2B5EF4-FFF2-40B4-BE49-F238E27FC236}">
                <a16:creationId xmlns:a16="http://schemas.microsoft.com/office/drawing/2014/main" id="{9A4E985E-7B65-74BD-46DB-6BDDBDA4CD6C}"/>
              </a:ext>
            </a:extLst>
          </p:cNvPr>
          <p:cNvSpPr/>
          <p:nvPr/>
        </p:nvSpPr>
        <p:spPr>
          <a:xfrm>
            <a:off x="2481469" y="1900995"/>
            <a:ext cx="7229062" cy="1106824"/>
          </a:xfrm>
          <a:prstGeom prst="rect">
            <a:avLst/>
          </a:prstGeom>
          <a:noFill/>
          <a:ln w="28575">
            <a:solidFill>
              <a:schemeClr val="tx2">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K" dirty="0">
              <a:solidFill>
                <a:schemeClr val="tx2">
                  <a:lumMod val="40000"/>
                  <a:lumOff val="60000"/>
                </a:schemeClr>
              </a:solidFill>
            </a:endParaRPr>
          </a:p>
        </p:txBody>
      </p:sp>
      <p:cxnSp>
        <p:nvCxnSpPr>
          <p:cNvPr id="19" name="Straight Connector 18">
            <a:extLst>
              <a:ext uri="{FF2B5EF4-FFF2-40B4-BE49-F238E27FC236}">
                <a16:creationId xmlns:a16="http://schemas.microsoft.com/office/drawing/2014/main" id="{EF72D263-C00C-A511-543F-0F8268A9BA55}"/>
              </a:ext>
            </a:extLst>
          </p:cNvPr>
          <p:cNvCxnSpPr>
            <a:cxnSpLocks/>
          </p:cNvCxnSpPr>
          <p:nvPr/>
        </p:nvCxnSpPr>
        <p:spPr>
          <a:xfrm>
            <a:off x="6231579" y="1900995"/>
            <a:ext cx="0" cy="1106824"/>
          </a:xfrm>
          <a:prstGeom prst="line">
            <a:avLst/>
          </a:prstGeom>
          <a:ln w="38100"/>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787748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ircle(in)">
                                      <p:cBhvr>
                                        <p:cTn id="7" dur="750"/>
                                        <p:tgtEl>
                                          <p:spTgt spid="6"/>
                                        </p:tgtEl>
                                      </p:cBhvr>
                                    </p:animEffect>
                                  </p:childTnLst>
                                </p:cTn>
                              </p:par>
                              <p:par>
                                <p:cTn id="8" presetID="6" presetClass="entr" presetSubtype="16"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circle(in)">
                                      <p:cBhvr>
                                        <p:cTn id="10" dur="75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72474C-2AFC-251F-3CE0-E53AF8DD40C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A60536D-44E6-3804-1EBB-E73EDBA6A708}"/>
              </a:ext>
            </a:extLst>
          </p:cNvPr>
          <p:cNvSpPr>
            <a:spLocks noGrp="1"/>
          </p:cNvSpPr>
          <p:nvPr>
            <p:ph type="title"/>
          </p:nvPr>
        </p:nvSpPr>
        <p:spPr>
          <a:xfrm>
            <a:off x="1673157" y="719846"/>
            <a:ext cx="7568120" cy="612843"/>
          </a:xfrm>
        </p:spPr>
        <p:txBody>
          <a:bodyPr>
            <a:normAutofit fontScale="90000"/>
          </a:bodyPr>
          <a:lstStyle/>
          <a:p>
            <a:r>
              <a:rPr lang="en-US" sz="4000" b="1" dirty="0">
                <a:solidFill>
                  <a:schemeClr val="tx2">
                    <a:lumMod val="60000"/>
                    <a:lumOff val="40000"/>
                  </a:schemeClr>
                </a:solidFill>
                <a:latin typeface="Calibri" panose="020F0502020204030204" pitchFamily="34" charset="0"/>
                <a:cs typeface="Calibri" panose="020F0502020204030204" pitchFamily="34" charset="0"/>
              </a:rPr>
              <a:t>Plan</a:t>
            </a:r>
            <a:r>
              <a:rPr lang="en-US" sz="4000" b="1" dirty="0">
                <a:solidFill>
                  <a:schemeClr val="tx1">
                    <a:lumMod val="50000"/>
                    <a:lumOff val="50000"/>
                  </a:schemeClr>
                </a:solidFill>
                <a:latin typeface="Calibri" panose="020F0502020204030204" pitchFamily="34" charset="0"/>
                <a:cs typeface="Calibri" panose="020F0502020204030204" pitchFamily="34" charset="0"/>
              </a:rPr>
              <a:t> Performance Post </a:t>
            </a:r>
            <a:r>
              <a:rPr lang="en-US" sz="4000" b="1" dirty="0">
                <a:solidFill>
                  <a:schemeClr val="tx2">
                    <a:lumMod val="60000"/>
                    <a:lumOff val="40000"/>
                  </a:schemeClr>
                </a:solidFill>
                <a:latin typeface="Calibri" panose="020F0502020204030204" pitchFamily="34" charset="0"/>
                <a:cs typeface="Calibri" panose="020F0502020204030204" pitchFamily="34" charset="0"/>
              </a:rPr>
              <a:t>5G</a:t>
            </a:r>
            <a:r>
              <a:rPr lang="en-US" sz="4000" b="1" dirty="0">
                <a:solidFill>
                  <a:schemeClr val="tx1">
                    <a:lumMod val="50000"/>
                    <a:lumOff val="50000"/>
                  </a:schemeClr>
                </a:solidFill>
                <a:latin typeface="Calibri" panose="020F0502020204030204" pitchFamily="34" charset="0"/>
                <a:cs typeface="Calibri" panose="020F0502020204030204" pitchFamily="34" charset="0"/>
              </a:rPr>
              <a:t> Launch</a:t>
            </a:r>
            <a:br>
              <a:rPr lang="en-PK" dirty="0"/>
            </a:br>
            <a:br>
              <a:rPr lang="en-PK" dirty="0"/>
            </a:br>
            <a:endParaRPr lang="en-PK" dirty="0"/>
          </a:p>
        </p:txBody>
      </p:sp>
      <p:pic>
        <p:nvPicPr>
          <p:cNvPr id="9" name="Picture 8" descr="A screenshot of a computer&#10;&#10;AI-generated content may be incorrect.">
            <a:extLst>
              <a:ext uri="{FF2B5EF4-FFF2-40B4-BE49-F238E27FC236}">
                <a16:creationId xmlns:a16="http://schemas.microsoft.com/office/drawing/2014/main" id="{1DC6319E-C156-6E14-E346-E8753732493E}"/>
              </a:ext>
            </a:extLst>
          </p:cNvPr>
          <p:cNvPicPr>
            <a:picLocks noChangeAspect="1"/>
          </p:cNvPicPr>
          <p:nvPr/>
        </p:nvPicPr>
        <p:blipFill>
          <a:blip r:embed="rId3">
            <a:extLst>
              <a:ext uri="{28A0092B-C50C-407E-A947-70E740481C1C}">
                <a14:useLocalDpi xmlns:a14="http://schemas.microsoft.com/office/drawing/2010/main" val="0"/>
              </a:ext>
            </a:extLst>
          </a:blip>
          <a:srcRect l="32542" t="32340" r="47854" b="63008"/>
          <a:stretch>
            <a:fillRect/>
          </a:stretch>
        </p:blipFill>
        <p:spPr>
          <a:xfrm>
            <a:off x="7537808" y="2604385"/>
            <a:ext cx="3458817" cy="461665"/>
          </a:xfrm>
          <a:prstGeom prst="rect">
            <a:avLst/>
          </a:prstGeom>
        </p:spPr>
      </p:pic>
      <p:sp>
        <p:nvSpPr>
          <p:cNvPr id="11" name="TextBox 10">
            <a:extLst>
              <a:ext uri="{FF2B5EF4-FFF2-40B4-BE49-F238E27FC236}">
                <a16:creationId xmlns:a16="http://schemas.microsoft.com/office/drawing/2014/main" id="{66AFFC2D-985A-4FD8-CF79-F41838297715}"/>
              </a:ext>
            </a:extLst>
          </p:cNvPr>
          <p:cNvSpPr txBox="1"/>
          <p:nvPr/>
        </p:nvSpPr>
        <p:spPr>
          <a:xfrm>
            <a:off x="8304179" y="1989908"/>
            <a:ext cx="1682885" cy="461665"/>
          </a:xfrm>
          <a:prstGeom prst="rect">
            <a:avLst/>
          </a:prstGeom>
          <a:noFill/>
        </p:spPr>
        <p:txBody>
          <a:bodyPr wrap="square" rtlCol="0">
            <a:spAutoFit/>
          </a:bodyPr>
          <a:lstStyle/>
          <a:p>
            <a:r>
              <a:rPr lang="en-US" sz="2400" b="1" dirty="0">
                <a:solidFill>
                  <a:schemeClr val="tx2">
                    <a:lumMod val="60000"/>
                    <a:lumOff val="40000"/>
                  </a:schemeClr>
                </a:solidFill>
                <a:latin typeface="Calibri" panose="020F0502020204030204" pitchFamily="34" charset="0"/>
                <a:cs typeface="Calibri" panose="020F0502020204030204" pitchFamily="34" charset="0"/>
              </a:rPr>
              <a:t>After</a:t>
            </a:r>
            <a:r>
              <a:rPr lang="en-US" sz="2400" b="1" dirty="0">
                <a:latin typeface="Calibri" panose="020F0502020204030204" pitchFamily="34" charset="0"/>
                <a:cs typeface="Calibri" panose="020F0502020204030204" pitchFamily="34" charset="0"/>
              </a:rPr>
              <a:t> </a:t>
            </a:r>
            <a:r>
              <a:rPr lang="en-US" sz="2400" b="1" dirty="0">
                <a:solidFill>
                  <a:schemeClr val="tx1">
                    <a:lumMod val="50000"/>
                    <a:lumOff val="50000"/>
                  </a:schemeClr>
                </a:solidFill>
                <a:latin typeface="Calibri" panose="020F0502020204030204" pitchFamily="34" charset="0"/>
                <a:cs typeface="Calibri" panose="020F0502020204030204" pitchFamily="34" charset="0"/>
              </a:rPr>
              <a:t>5G</a:t>
            </a:r>
            <a:endParaRPr lang="en-PK" sz="2400" b="1" dirty="0">
              <a:solidFill>
                <a:schemeClr val="tx1">
                  <a:lumMod val="50000"/>
                  <a:lumOff val="50000"/>
                </a:schemeClr>
              </a:solidFill>
              <a:latin typeface="Calibri" panose="020F0502020204030204" pitchFamily="34" charset="0"/>
              <a:cs typeface="Calibri" panose="020F0502020204030204" pitchFamily="34" charset="0"/>
            </a:endParaRPr>
          </a:p>
        </p:txBody>
      </p:sp>
      <p:pic>
        <p:nvPicPr>
          <p:cNvPr id="4" name="Picture 3" descr="A screenshot of a computer&#10;&#10;AI-generated content may be incorrect.">
            <a:extLst>
              <a:ext uri="{FF2B5EF4-FFF2-40B4-BE49-F238E27FC236}">
                <a16:creationId xmlns:a16="http://schemas.microsoft.com/office/drawing/2014/main" id="{42BA38C5-F603-A3B4-8855-0732156D5187}"/>
              </a:ext>
            </a:extLst>
          </p:cNvPr>
          <p:cNvPicPr>
            <a:picLocks noChangeAspect="1"/>
          </p:cNvPicPr>
          <p:nvPr/>
        </p:nvPicPr>
        <p:blipFill>
          <a:blip r:embed="rId3">
            <a:extLst>
              <a:ext uri="{28A0092B-C50C-407E-A947-70E740481C1C}">
                <a14:useLocalDpi xmlns:a14="http://schemas.microsoft.com/office/drawing/2010/main" val="0"/>
              </a:ext>
            </a:extLst>
          </a:blip>
          <a:srcRect l="10851" t="69209" r="85600" b="19717"/>
          <a:stretch>
            <a:fillRect/>
          </a:stretch>
        </p:blipFill>
        <p:spPr>
          <a:xfrm>
            <a:off x="6990724" y="2986356"/>
            <a:ext cx="626130" cy="1101550"/>
          </a:xfrm>
          <a:prstGeom prst="rect">
            <a:avLst/>
          </a:prstGeom>
        </p:spPr>
      </p:pic>
      <p:pic>
        <p:nvPicPr>
          <p:cNvPr id="5" name="Picture 4" descr="A screenshot of a computer&#10;&#10;AI-generated content may be incorrect.">
            <a:extLst>
              <a:ext uri="{FF2B5EF4-FFF2-40B4-BE49-F238E27FC236}">
                <a16:creationId xmlns:a16="http://schemas.microsoft.com/office/drawing/2014/main" id="{FF74B3E9-FCA0-186D-024C-042EE92A457A}"/>
              </a:ext>
            </a:extLst>
          </p:cNvPr>
          <p:cNvPicPr>
            <a:picLocks noChangeAspect="1"/>
          </p:cNvPicPr>
          <p:nvPr/>
        </p:nvPicPr>
        <p:blipFill>
          <a:blip r:embed="rId3">
            <a:extLst>
              <a:ext uri="{28A0092B-C50C-407E-A947-70E740481C1C}">
                <a14:useLocalDpi xmlns:a14="http://schemas.microsoft.com/office/drawing/2010/main" val="0"/>
              </a:ext>
            </a:extLst>
          </a:blip>
          <a:srcRect l="32542" t="69586" r="47854" b="19717"/>
          <a:stretch>
            <a:fillRect/>
          </a:stretch>
        </p:blipFill>
        <p:spPr>
          <a:xfrm>
            <a:off x="7537806" y="3026281"/>
            <a:ext cx="3505344" cy="1061624"/>
          </a:xfrm>
          <a:prstGeom prst="rect">
            <a:avLst/>
          </a:prstGeom>
        </p:spPr>
      </p:pic>
      <p:pic>
        <p:nvPicPr>
          <p:cNvPr id="6" name="Picture 5" descr="A screenshot of a computer&#10;&#10;AI-generated content may be incorrect.">
            <a:extLst>
              <a:ext uri="{FF2B5EF4-FFF2-40B4-BE49-F238E27FC236}">
                <a16:creationId xmlns:a16="http://schemas.microsoft.com/office/drawing/2014/main" id="{CEE7F6FF-D376-A1C7-F181-5195D085253E}"/>
              </a:ext>
            </a:extLst>
          </p:cNvPr>
          <p:cNvPicPr>
            <a:picLocks noChangeAspect="1"/>
          </p:cNvPicPr>
          <p:nvPr/>
        </p:nvPicPr>
        <p:blipFill>
          <a:blip r:embed="rId3">
            <a:extLst>
              <a:ext uri="{28A0092B-C50C-407E-A947-70E740481C1C}">
                <a14:useLocalDpi xmlns:a14="http://schemas.microsoft.com/office/drawing/2010/main" val="0"/>
              </a:ext>
            </a:extLst>
          </a:blip>
          <a:srcRect l="10851" t="32340" r="85734" b="63008"/>
          <a:stretch>
            <a:fillRect/>
          </a:stretch>
        </p:blipFill>
        <p:spPr>
          <a:xfrm>
            <a:off x="6990723" y="2608854"/>
            <a:ext cx="547083" cy="417428"/>
          </a:xfrm>
          <a:prstGeom prst="rect">
            <a:avLst/>
          </a:prstGeom>
        </p:spPr>
      </p:pic>
      <p:pic>
        <p:nvPicPr>
          <p:cNvPr id="8" name="Picture 7" descr="A screenshot of a computer&#10;&#10;AI-generated content may be incorrect.">
            <a:extLst>
              <a:ext uri="{FF2B5EF4-FFF2-40B4-BE49-F238E27FC236}">
                <a16:creationId xmlns:a16="http://schemas.microsoft.com/office/drawing/2014/main" id="{EC6B1360-31B7-3983-6EA5-C9EDD5D7A062}"/>
              </a:ext>
            </a:extLst>
          </p:cNvPr>
          <p:cNvPicPr>
            <a:picLocks noChangeAspect="1"/>
          </p:cNvPicPr>
          <p:nvPr/>
        </p:nvPicPr>
        <p:blipFill>
          <a:blip r:embed="rId4">
            <a:extLst>
              <a:ext uri="{28A0092B-C50C-407E-A947-70E740481C1C}">
                <a14:useLocalDpi xmlns:a14="http://schemas.microsoft.com/office/drawing/2010/main" val="0"/>
              </a:ext>
            </a:extLst>
          </a:blip>
          <a:srcRect l="13723" t="32061" r="24202" b="38298"/>
          <a:stretch>
            <a:fillRect/>
          </a:stretch>
        </p:blipFill>
        <p:spPr>
          <a:xfrm>
            <a:off x="1490733" y="1661070"/>
            <a:ext cx="4943480" cy="1327826"/>
          </a:xfrm>
          <a:prstGeom prst="rect">
            <a:avLst/>
          </a:prstGeom>
          <a:ln w="28575">
            <a:solidFill>
              <a:schemeClr val="tx2">
                <a:lumMod val="40000"/>
                <a:lumOff val="60000"/>
              </a:schemeClr>
            </a:solidFill>
          </a:ln>
        </p:spPr>
      </p:pic>
      <p:pic>
        <p:nvPicPr>
          <p:cNvPr id="16" name="Picture 15">
            <a:extLst>
              <a:ext uri="{FF2B5EF4-FFF2-40B4-BE49-F238E27FC236}">
                <a16:creationId xmlns:a16="http://schemas.microsoft.com/office/drawing/2014/main" id="{BBA244D1-74CC-3EA6-4B50-7CAF39CDA5CB}"/>
              </a:ext>
            </a:extLst>
          </p:cNvPr>
          <p:cNvPicPr>
            <a:picLocks noChangeAspect="1"/>
          </p:cNvPicPr>
          <p:nvPr/>
        </p:nvPicPr>
        <p:blipFill>
          <a:blip r:embed="rId5">
            <a:extLst>
              <a:ext uri="{28A0092B-C50C-407E-A947-70E740481C1C}">
                <a14:useLocalDpi xmlns:a14="http://schemas.microsoft.com/office/drawing/2010/main" val="0"/>
              </a:ext>
            </a:extLst>
          </a:blip>
          <a:srcRect l="13085" t="32340" r="24202" b="38866"/>
          <a:stretch>
            <a:fillRect/>
          </a:stretch>
        </p:blipFill>
        <p:spPr>
          <a:xfrm>
            <a:off x="1490733" y="3190393"/>
            <a:ext cx="4943480" cy="1327826"/>
          </a:xfrm>
          <a:prstGeom prst="rect">
            <a:avLst/>
          </a:prstGeom>
          <a:ln w="28575">
            <a:solidFill>
              <a:schemeClr val="tx2">
                <a:lumMod val="40000"/>
                <a:lumOff val="60000"/>
              </a:schemeClr>
            </a:solidFill>
          </a:ln>
        </p:spPr>
      </p:pic>
      <p:pic>
        <p:nvPicPr>
          <p:cNvPr id="18" name="Picture 17" descr="A screenshot of a computer&#10;&#10;AI-generated content may be incorrect.">
            <a:extLst>
              <a:ext uri="{FF2B5EF4-FFF2-40B4-BE49-F238E27FC236}">
                <a16:creationId xmlns:a16="http://schemas.microsoft.com/office/drawing/2014/main" id="{9C362D31-D253-C06C-30E6-5E2CBEE79C3B}"/>
              </a:ext>
            </a:extLst>
          </p:cNvPr>
          <p:cNvPicPr>
            <a:picLocks noChangeAspect="1"/>
          </p:cNvPicPr>
          <p:nvPr/>
        </p:nvPicPr>
        <p:blipFill>
          <a:blip r:embed="rId6">
            <a:extLst>
              <a:ext uri="{28A0092B-C50C-407E-A947-70E740481C1C}">
                <a14:useLocalDpi xmlns:a14="http://schemas.microsoft.com/office/drawing/2010/main" val="0"/>
              </a:ext>
            </a:extLst>
          </a:blip>
          <a:srcRect l="12846" t="32624" r="24202" b="39007"/>
          <a:stretch>
            <a:fillRect/>
          </a:stretch>
        </p:blipFill>
        <p:spPr>
          <a:xfrm>
            <a:off x="1490733" y="4719716"/>
            <a:ext cx="4943480" cy="1327826"/>
          </a:xfrm>
          <a:prstGeom prst="rect">
            <a:avLst/>
          </a:prstGeom>
          <a:ln w="28575">
            <a:solidFill>
              <a:schemeClr val="tx2">
                <a:lumMod val="40000"/>
                <a:lumOff val="60000"/>
              </a:schemeClr>
            </a:solidFill>
          </a:ln>
        </p:spPr>
      </p:pic>
      <p:sp>
        <p:nvSpPr>
          <p:cNvPr id="19" name="TextBox 18">
            <a:extLst>
              <a:ext uri="{FF2B5EF4-FFF2-40B4-BE49-F238E27FC236}">
                <a16:creationId xmlns:a16="http://schemas.microsoft.com/office/drawing/2014/main" id="{CD81D0DC-6F08-65F3-036A-63AA573596B8}"/>
              </a:ext>
            </a:extLst>
          </p:cNvPr>
          <p:cNvSpPr txBox="1"/>
          <p:nvPr/>
        </p:nvSpPr>
        <p:spPr>
          <a:xfrm>
            <a:off x="6633350" y="4719716"/>
            <a:ext cx="5215854" cy="1292662"/>
          </a:xfrm>
          <a:prstGeom prst="rect">
            <a:avLst/>
          </a:prstGeom>
          <a:noFill/>
        </p:spPr>
        <p:txBody>
          <a:bodyPr wrap="square" rtlCol="0">
            <a:spAutoFit/>
          </a:bodyPr>
          <a:lstStyle/>
          <a:p>
            <a:pPr marL="342900" indent="-342900">
              <a:buFont typeface="Wingdings" panose="05000000000000000000" pitchFamily="2" charset="2"/>
              <a:buChar char="v"/>
            </a:pPr>
            <a:r>
              <a:rPr lang="en-US" sz="2000" dirty="0">
                <a:latin typeface="Calibri" panose="020F0502020204030204" pitchFamily="34" charset="0"/>
                <a:cs typeface="Calibri" panose="020F0502020204030204" pitchFamily="34" charset="0"/>
              </a:rPr>
              <a:t>New plans introduce after 5G launch</a:t>
            </a:r>
            <a:endParaRPr lang="en-PK" sz="2000" dirty="0">
              <a:latin typeface="Calibri" panose="020F0502020204030204" pitchFamily="34" charset="0"/>
              <a:cs typeface="Calibri" panose="020F0502020204030204" pitchFamily="34" charset="0"/>
            </a:endParaRPr>
          </a:p>
          <a:p>
            <a:pPr marL="342900" indent="-342900">
              <a:buFont typeface="Wingdings" panose="05000000000000000000" pitchFamily="2" charset="2"/>
              <a:buChar char="v"/>
            </a:pPr>
            <a:r>
              <a:rPr lang="en-US" sz="2000" dirty="0">
                <a:latin typeface="Calibri" panose="020F0502020204030204" pitchFamily="34" charset="0"/>
                <a:cs typeface="Calibri" panose="020F0502020204030204" pitchFamily="34" charset="0"/>
              </a:rPr>
              <a:t>P11, P12 and P13 show varied performances.</a:t>
            </a:r>
            <a:endParaRPr lang="en-PK" sz="2000" dirty="0">
              <a:latin typeface="Calibri" panose="020F0502020204030204" pitchFamily="34" charset="0"/>
              <a:cs typeface="Calibri" panose="020F0502020204030204" pitchFamily="34" charset="0"/>
            </a:endParaRPr>
          </a:p>
          <a:p>
            <a:pPr marL="342900" indent="-342900">
              <a:buFont typeface="Wingdings" panose="05000000000000000000" pitchFamily="2" charset="2"/>
              <a:buChar char="v"/>
            </a:pPr>
            <a:r>
              <a:rPr lang="en-US" sz="2000" dirty="0">
                <a:latin typeface="Calibri" panose="020F0502020204030204" pitchFamily="34" charset="0"/>
                <a:cs typeface="Calibri" panose="020F0502020204030204" pitchFamily="34" charset="0"/>
              </a:rPr>
              <a:t>P13 struggled with Revenue contribution.</a:t>
            </a:r>
            <a:endParaRPr lang="en-PK" sz="2000" dirty="0">
              <a:latin typeface="Calibri" panose="020F0502020204030204" pitchFamily="34" charset="0"/>
              <a:cs typeface="Calibri" panose="020F0502020204030204" pitchFamily="34" charset="0"/>
            </a:endParaRPr>
          </a:p>
          <a:p>
            <a:endParaRPr lang="en-PK" dirty="0"/>
          </a:p>
        </p:txBody>
      </p:sp>
      <p:sp>
        <p:nvSpPr>
          <p:cNvPr id="3" name="Rectangle 2">
            <a:extLst>
              <a:ext uri="{FF2B5EF4-FFF2-40B4-BE49-F238E27FC236}">
                <a16:creationId xmlns:a16="http://schemas.microsoft.com/office/drawing/2014/main" id="{1750679A-2700-43C3-F9B4-91C2CC48E2A8}"/>
              </a:ext>
            </a:extLst>
          </p:cNvPr>
          <p:cNvSpPr/>
          <p:nvPr/>
        </p:nvSpPr>
        <p:spPr>
          <a:xfrm>
            <a:off x="6990720" y="2591036"/>
            <a:ext cx="4005905" cy="1416760"/>
          </a:xfrm>
          <a:prstGeom prst="rect">
            <a:avLst/>
          </a:prstGeom>
          <a:noFill/>
          <a:ln w="28575">
            <a:solidFill>
              <a:schemeClr val="tx2">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K" dirty="0">
              <a:solidFill>
                <a:schemeClr val="tx2">
                  <a:lumMod val="40000"/>
                  <a:lumOff val="60000"/>
                </a:schemeClr>
              </a:solidFill>
            </a:endParaRPr>
          </a:p>
        </p:txBody>
      </p:sp>
      <p:pic>
        <p:nvPicPr>
          <p:cNvPr id="12" name="Picture 11" descr="A screenshot of a computer&#10;&#10;AI-generated content may be incorrect.">
            <a:extLst>
              <a:ext uri="{FF2B5EF4-FFF2-40B4-BE49-F238E27FC236}">
                <a16:creationId xmlns:a16="http://schemas.microsoft.com/office/drawing/2014/main" id="{22DE85AC-79FF-152A-3D6B-6FABDA2AEAD4}"/>
              </a:ext>
            </a:extLst>
          </p:cNvPr>
          <p:cNvPicPr>
            <a:picLocks noChangeAspect="1"/>
          </p:cNvPicPr>
          <p:nvPr/>
        </p:nvPicPr>
        <p:blipFill>
          <a:blip r:embed="rId4">
            <a:extLst>
              <a:ext uri="{28A0092B-C50C-407E-A947-70E740481C1C}">
                <a14:useLocalDpi xmlns:a14="http://schemas.microsoft.com/office/drawing/2010/main" val="0"/>
              </a:ext>
            </a:extLst>
          </a:blip>
          <a:srcRect l="13723" t="32061" r="24202" b="38298"/>
          <a:stretch>
            <a:fillRect/>
          </a:stretch>
        </p:blipFill>
        <p:spPr>
          <a:xfrm>
            <a:off x="1490733" y="1658530"/>
            <a:ext cx="4943480" cy="1327826"/>
          </a:xfrm>
          <a:prstGeom prst="rect">
            <a:avLst/>
          </a:prstGeom>
          <a:ln w="28575">
            <a:solidFill>
              <a:srgbClr val="FF0000"/>
            </a:solidFill>
          </a:ln>
        </p:spPr>
      </p:pic>
      <p:pic>
        <p:nvPicPr>
          <p:cNvPr id="13" name="Picture 12">
            <a:extLst>
              <a:ext uri="{FF2B5EF4-FFF2-40B4-BE49-F238E27FC236}">
                <a16:creationId xmlns:a16="http://schemas.microsoft.com/office/drawing/2014/main" id="{DAC6BEF7-B768-A041-A4DD-327A4EC00126}"/>
              </a:ext>
            </a:extLst>
          </p:cNvPr>
          <p:cNvPicPr>
            <a:picLocks noChangeAspect="1"/>
          </p:cNvPicPr>
          <p:nvPr/>
        </p:nvPicPr>
        <p:blipFill>
          <a:blip r:embed="rId5">
            <a:extLst>
              <a:ext uri="{28A0092B-C50C-407E-A947-70E740481C1C}">
                <a14:useLocalDpi xmlns:a14="http://schemas.microsoft.com/office/drawing/2010/main" val="0"/>
              </a:ext>
            </a:extLst>
          </a:blip>
          <a:srcRect l="13085" t="32340" r="24202" b="38866"/>
          <a:stretch>
            <a:fillRect/>
          </a:stretch>
        </p:blipFill>
        <p:spPr>
          <a:xfrm>
            <a:off x="1490733" y="3190393"/>
            <a:ext cx="4943480" cy="1327826"/>
          </a:xfrm>
          <a:prstGeom prst="rect">
            <a:avLst/>
          </a:prstGeom>
          <a:ln w="28575">
            <a:solidFill>
              <a:srgbClr val="FF0000"/>
            </a:solidFill>
          </a:ln>
        </p:spPr>
      </p:pic>
      <p:pic>
        <p:nvPicPr>
          <p:cNvPr id="14" name="Picture 13" descr="A screenshot of a computer&#10;&#10;AI-generated content may be incorrect.">
            <a:extLst>
              <a:ext uri="{FF2B5EF4-FFF2-40B4-BE49-F238E27FC236}">
                <a16:creationId xmlns:a16="http://schemas.microsoft.com/office/drawing/2014/main" id="{993CBFF9-20BC-9C56-3386-E51D63CF80DD}"/>
              </a:ext>
            </a:extLst>
          </p:cNvPr>
          <p:cNvPicPr>
            <a:picLocks noChangeAspect="1"/>
          </p:cNvPicPr>
          <p:nvPr/>
        </p:nvPicPr>
        <p:blipFill>
          <a:blip r:embed="rId6">
            <a:extLst>
              <a:ext uri="{28A0092B-C50C-407E-A947-70E740481C1C}">
                <a14:useLocalDpi xmlns:a14="http://schemas.microsoft.com/office/drawing/2010/main" val="0"/>
              </a:ext>
            </a:extLst>
          </a:blip>
          <a:srcRect l="12846" t="32624" r="24202" b="39007"/>
          <a:stretch>
            <a:fillRect/>
          </a:stretch>
        </p:blipFill>
        <p:spPr>
          <a:xfrm>
            <a:off x="1490733" y="4719716"/>
            <a:ext cx="4943480" cy="1327826"/>
          </a:xfrm>
          <a:prstGeom prst="rect">
            <a:avLst/>
          </a:prstGeom>
          <a:ln w="28575">
            <a:solidFill>
              <a:srgbClr val="FF0000"/>
            </a:solidFill>
          </a:ln>
        </p:spPr>
      </p:pic>
      <p:pic>
        <p:nvPicPr>
          <p:cNvPr id="17" name="Picture 16" descr="A screenshot of a computer&#10;&#10;AI-generated content may be incorrect.">
            <a:extLst>
              <a:ext uri="{FF2B5EF4-FFF2-40B4-BE49-F238E27FC236}">
                <a16:creationId xmlns:a16="http://schemas.microsoft.com/office/drawing/2014/main" id="{0577FE78-0A42-F6ED-6585-8353421B08D6}"/>
              </a:ext>
            </a:extLst>
          </p:cNvPr>
          <p:cNvPicPr>
            <a:picLocks noChangeAspect="1"/>
          </p:cNvPicPr>
          <p:nvPr/>
        </p:nvPicPr>
        <p:blipFill>
          <a:blip r:embed="rId7">
            <a:extLst>
              <a:ext uri="{28A0092B-C50C-407E-A947-70E740481C1C}">
                <a14:useLocalDpi xmlns:a14="http://schemas.microsoft.com/office/drawing/2010/main" val="0"/>
              </a:ext>
            </a:extLst>
          </a:blip>
          <a:srcRect l="53617" t="56880" r="24761" b="39559"/>
          <a:stretch>
            <a:fillRect/>
          </a:stretch>
        </p:blipFill>
        <p:spPr>
          <a:xfrm>
            <a:off x="6981296" y="3658091"/>
            <a:ext cx="4015329" cy="371105"/>
          </a:xfrm>
          <a:prstGeom prst="rect">
            <a:avLst/>
          </a:prstGeom>
          <a:ln w="28575">
            <a:solidFill>
              <a:srgbClr val="FF0000"/>
            </a:solidFill>
          </a:ln>
        </p:spPr>
      </p:pic>
    </p:spTree>
    <p:extLst>
      <p:ext uri="{BB962C8B-B14F-4D97-AF65-F5344CB8AC3E}">
        <p14:creationId xmlns:p14="http://schemas.microsoft.com/office/powerpoint/2010/main" val="3746471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circle(in)">
                                      <p:cBhvr>
                                        <p:cTn id="7" dur="750"/>
                                        <p:tgtEl>
                                          <p:spTgt spid="12"/>
                                        </p:tgtEl>
                                      </p:cBhvr>
                                    </p:animEffect>
                                  </p:childTnLst>
                                </p:cTn>
                              </p:par>
                              <p:par>
                                <p:cTn id="8" presetID="6" presetClass="emph" presetSubtype="0" fill="hold" nodeType="withEffect">
                                  <p:stCondLst>
                                    <p:cond delay="0"/>
                                  </p:stCondLst>
                                  <p:childTnLst>
                                    <p:animScale>
                                      <p:cBhvr>
                                        <p:cTn id="9" dur="750" fill="hold"/>
                                        <p:tgtEl>
                                          <p:spTgt spid="12"/>
                                        </p:tgtEl>
                                      </p:cBhvr>
                                      <p:by x="120000" y="120000"/>
                                    </p:animScale>
                                  </p:childTnLst>
                                  <p:subTnLst>
                                    <p:set>
                                      <p:cBhvr override="childStyle">
                                        <p:cTn dur="1" fill="hold" display="0" masterRel="nextClick" afterEffect="1"/>
                                        <p:tgtEl>
                                          <p:spTgt spid="12"/>
                                        </p:tgtEl>
                                        <p:attrNameLst>
                                          <p:attrName>style.visibility</p:attrName>
                                        </p:attrNameLst>
                                      </p:cBhvr>
                                      <p:to>
                                        <p:strVal val="hidden"/>
                                      </p:to>
                                    </p:set>
                                  </p:subTnLst>
                                </p:cTn>
                              </p:par>
                            </p:childTnLst>
                          </p:cTn>
                        </p:par>
                      </p:childTnLst>
                    </p:cTn>
                  </p:par>
                  <p:par>
                    <p:cTn id="10" fill="hold">
                      <p:stCondLst>
                        <p:cond delay="indefinite"/>
                      </p:stCondLst>
                      <p:childTnLst>
                        <p:par>
                          <p:cTn id="11" fill="hold">
                            <p:stCondLst>
                              <p:cond delay="0"/>
                            </p:stCondLst>
                            <p:childTnLst>
                              <p:par>
                                <p:cTn id="12" presetID="6" presetClass="entr" presetSubtype="16" fill="hold" nodeType="click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circle(in)">
                                      <p:cBhvr>
                                        <p:cTn id="14" dur="750"/>
                                        <p:tgtEl>
                                          <p:spTgt spid="13"/>
                                        </p:tgtEl>
                                      </p:cBhvr>
                                    </p:animEffect>
                                  </p:childTnLst>
                                </p:cTn>
                              </p:par>
                              <p:par>
                                <p:cTn id="15" presetID="6" presetClass="emph" presetSubtype="0" fill="hold" nodeType="withEffect">
                                  <p:stCondLst>
                                    <p:cond delay="0"/>
                                  </p:stCondLst>
                                  <p:childTnLst>
                                    <p:animScale>
                                      <p:cBhvr>
                                        <p:cTn id="16" dur="750" fill="hold"/>
                                        <p:tgtEl>
                                          <p:spTgt spid="13"/>
                                        </p:tgtEl>
                                      </p:cBhvr>
                                      <p:by x="120000" y="120000"/>
                                    </p:animScale>
                                  </p:childTnLst>
                                  <p:subTnLst>
                                    <p:set>
                                      <p:cBhvr override="childStyle">
                                        <p:cTn dur="1" fill="hold" display="0" masterRel="nextClick" afterEffect="1"/>
                                        <p:tgtEl>
                                          <p:spTgt spid="13"/>
                                        </p:tgtEl>
                                        <p:attrNameLst>
                                          <p:attrName>style.visibility</p:attrName>
                                        </p:attrNameLst>
                                      </p:cBhvr>
                                      <p:to>
                                        <p:strVal val="hidden"/>
                                      </p:to>
                                    </p:set>
                                  </p:subTnLst>
                                </p:cTn>
                              </p:par>
                            </p:childTnLst>
                          </p:cTn>
                        </p:par>
                      </p:childTnLst>
                    </p:cTn>
                  </p:par>
                  <p:par>
                    <p:cTn id="17" fill="hold">
                      <p:stCondLst>
                        <p:cond delay="indefinite"/>
                      </p:stCondLst>
                      <p:childTnLst>
                        <p:par>
                          <p:cTn id="18" fill="hold">
                            <p:stCondLst>
                              <p:cond delay="0"/>
                            </p:stCondLst>
                            <p:childTnLst>
                              <p:par>
                                <p:cTn id="19" presetID="6" presetClass="entr" presetSubtype="16" fill="hold" nodeType="click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circle(in)">
                                      <p:cBhvr>
                                        <p:cTn id="21" dur="750"/>
                                        <p:tgtEl>
                                          <p:spTgt spid="14"/>
                                        </p:tgtEl>
                                      </p:cBhvr>
                                    </p:animEffect>
                                  </p:childTnLst>
                                </p:cTn>
                              </p:par>
                              <p:par>
                                <p:cTn id="22" presetID="6" presetClass="emph" presetSubtype="0" fill="hold" nodeType="withEffect">
                                  <p:stCondLst>
                                    <p:cond delay="0"/>
                                  </p:stCondLst>
                                  <p:childTnLst>
                                    <p:animScale>
                                      <p:cBhvr>
                                        <p:cTn id="23" dur="750" fill="hold"/>
                                        <p:tgtEl>
                                          <p:spTgt spid="14"/>
                                        </p:tgtEl>
                                      </p:cBhvr>
                                      <p:by x="120000" y="120000"/>
                                    </p:animScale>
                                  </p:childTnLst>
                                </p:cTn>
                              </p:par>
                              <p:par>
                                <p:cTn id="24" presetID="6" presetClass="entr" presetSubtype="16" fill="hold" nodeType="with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circle(in)">
                                      <p:cBhvr>
                                        <p:cTn id="26" dur="750"/>
                                        <p:tgtEl>
                                          <p:spTgt spid="17"/>
                                        </p:tgtEl>
                                      </p:cBhvr>
                                    </p:animEffect>
                                  </p:childTnLst>
                                </p:cTn>
                              </p:par>
                              <p:par>
                                <p:cTn id="27" presetID="6" presetClass="emph" presetSubtype="0" fill="hold" nodeType="withEffect">
                                  <p:stCondLst>
                                    <p:cond delay="0"/>
                                  </p:stCondLst>
                                  <p:childTnLst>
                                    <p:animScale>
                                      <p:cBhvr>
                                        <p:cTn id="28" dur="750" fill="hold"/>
                                        <p:tgtEl>
                                          <p:spTgt spid="17"/>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32E5AF-6BA6-2C31-AECF-E25F160FEAC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D842C48-C7FE-6F6A-C9E2-098065AA28E7}"/>
              </a:ext>
            </a:extLst>
          </p:cNvPr>
          <p:cNvSpPr>
            <a:spLocks noGrp="1"/>
          </p:cNvSpPr>
          <p:nvPr>
            <p:ph type="title"/>
          </p:nvPr>
        </p:nvSpPr>
        <p:spPr>
          <a:xfrm>
            <a:off x="1673157" y="719846"/>
            <a:ext cx="7568120" cy="612843"/>
          </a:xfrm>
        </p:spPr>
        <p:txBody>
          <a:bodyPr>
            <a:normAutofit fontScale="90000"/>
          </a:bodyPr>
          <a:lstStyle/>
          <a:p>
            <a:r>
              <a:rPr lang="en-US" sz="4000" b="1" dirty="0">
                <a:solidFill>
                  <a:schemeClr val="tx2">
                    <a:lumMod val="60000"/>
                    <a:lumOff val="40000"/>
                  </a:schemeClr>
                </a:solidFill>
                <a:latin typeface="Calibri" panose="020F0502020204030204" pitchFamily="34" charset="0"/>
                <a:cs typeface="Calibri" panose="020F0502020204030204" pitchFamily="34" charset="0"/>
              </a:rPr>
              <a:t>Plan</a:t>
            </a:r>
            <a:r>
              <a:rPr lang="en-US" sz="4000" b="1" dirty="0">
                <a:solidFill>
                  <a:schemeClr val="tx1">
                    <a:lumMod val="50000"/>
                    <a:lumOff val="50000"/>
                  </a:schemeClr>
                </a:solidFill>
                <a:latin typeface="Calibri" panose="020F0502020204030204" pitchFamily="34" charset="0"/>
                <a:cs typeface="Calibri" panose="020F0502020204030204" pitchFamily="34" charset="0"/>
              </a:rPr>
              <a:t> Performance Post </a:t>
            </a:r>
            <a:r>
              <a:rPr lang="en-US" sz="4000" b="1" dirty="0">
                <a:solidFill>
                  <a:schemeClr val="tx2">
                    <a:lumMod val="60000"/>
                    <a:lumOff val="40000"/>
                  </a:schemeClr>
                </a:solidFill>
                <a:latin typeface="Calibri" panose="020F0502020204030204" pitchFamily="34" charset="0"/>
                <a:cs typeface="Calibri" panose="020F0502020204030204" pitchFamily="34" charset="0"/>
              </a:rPr>
              <a:t>5G</a:t>
            </a:r>
            <a:r>
              <a:rPr lang="en-US" sz="4000" b="1" dirty="0">
                <a:solidFill>
                  <a:schemeClr val="tx1">
                    <a:lumMod val="50000"/>
                    <a:lumOff val="50000"/>
                  </a:schemeClr>
                </a:solidFill>
                <a:latin typeface="Calibri" panose="020F0502020204030204" pitchFamily="34" charset="0"/>
                <a:cs typeface="Calibri" panose="020F0502020204030204" pitchFamily="34" charset="0"/>
              </a:rPr>
              <a:t> Launch</a:t>
            </a:r>
            <a:br>
              <a:rPr lang="en-PK" dirty="0"/>
            </a:br>
            <a:br>
              <a:rPr lang="en-PK" dirty="0"/>
            </a:br>
            <a:endParaRPr lang="en-PK" dirty="0"/>
          </a:p>
        </p:txBody>
      </p:sp>
      <p:pic>
        <p:nvPicPr>
          <p:cNvPr id="9" name="Picture 8" descr="A screenshot of a computer&#10;&#10;AI-generated content may be incorrect.">
            <a:extLst>
              <a:ext uri="{FF2B5EF4-FFF2-40B4-BE49-F238E27FC236}">
                <a16:creationId xmlns:a16="http://schemas.microsoft.com/office/drawing/2014/main" id="{3E6D99A1-6137-D410-65B0-D0140A8B8E90}"/>
              </a:ext>
            </a:extLst>
          </p:cNvPr>
          <p:cNvPicPr>
            <a:picLocks noChangeAspect="1"/>
          </p:cNvPicPr>
          <p:nvPr/>
        </p:nvPicPr>
        <p:blipFill>
          <a:blip r:embed="rId2">
            <a:extLst>
              <a:ext uri="{28A0092B-C50C-407E-A947-70E740481C1C}">
                <a14:useLocalDpi xmlns:a14="http://schemas.microsoft.com/office/drawing/2010/main" val="0"/>
              </a:ext>
            </a:extLst>
          </a:blip>
          <a:srcRect l="10851" t="32340" r="47420" b="62163"/>
          <a:stretch>
            <a:fillRect/>
          </a:stretch>
        </p:blipFill>
        <p:spPr>
          <a:xfrm>
            <a:off x="5060813" y="2626469"/>
            <a:ext cx="6482676" cy="480376"/>
          </a:xfrm>
          <a:prstGeom prst="rect">
            <a:avLst/>
          </a:prstGeom>
        </p:spPr>
      </p:pic>
      <p:sp>
        <p:nvSpPr>
          <p:cNvPr id="10" name="TextBox 9">
            <a:extLst>
              <a:ext uri="{FF2B5EF4-FFF2-40B4-BE49-F238E27FC236}">
                <a16:creationId xmlns:a16="http://schemas.microsoft.com/office/drawing/2014/main" id="{A31B7275-8CE4-847F-EC37-ABB1764CBB78}"/>
              </a:ext>
            </a:extLst>
          </p:cNvPr>
          <p:cNvSpPr txBox="1"/>
          <p:nvPr/>
        </p:nvSpPr>
        <p:spPr>
          <a:xfrm>
            <a:off x="5953326" y="2126926"/>
            <a:ext cx="1682885" cy="461665"/>
          </a:xfrm>
          <a:prstGeom prst="rect">
            <a:avLst/>
          </a:prstGeom>
          <a:noFill/>
        </p:spPr>
        <p:txBody>
          <a:bodyPr wrap="square" rtlCol="0">
            <a:spAutoFit/>
          </a:bodyPr>
          <a:lstStyle/>
          <a:p>
            <a:r>
              <a:rPr lang="en-US" sz="2400" b="1" dirty="0">
                <a:solidFill>
                  <a:schemeClr val="accent2">
                    <a:lumMod val="75000"/>
                  </a:schemeClr>
                </a:solidFill>
                <a:latin typeface="Calibri" panose="020F0502020204030204" pitchFamily="34" charset="0"/>
                <a:cs typeface="Calibri" panose="020F0502020204030204" pitchFamily="34" charset="0"/>
              </a:rPr>
              <a:t>Before</a:t>
            </a:r>
            <a:r>
              <a:rPr lang="en-US" sz="2400" b="1" dirty="0">
                <a:latin typeface="Calibri" panose="020F0502020204030204" pitchFamily="34" charset="0"/>
                <a:cs typeface="Calibri" panose="020F0502020204030204" pitchFamily="34" charset="0"/>
              </a:rPr>
              <a:t> </a:t>
            </a:r>
            <a:r>
              <a:rPr lang="en-US" sz="2400" b="1" dirty="0">
                <a:solidFill>
                  <a:schemeClr val="tx1">
                    <a:lumMod val="50000"/>
                    <a:lumOff val="50000"/>
                  </a:schemeClr>
                </a:solidFill>
                <a:latin typeface="Calibri" panose="020F0502020204030204" pitchFamily="34" charset="0"/>
                <a:cs typeface="Calibri" panose="020F0502020204030204" pitchFamily="34" charset="0"/>
              </a:rPr>
              <a:t>5G</a:t>
            </a:r>
            <a:endParaRPr lang="en-PK" sz="2400" b="1" dirty="0">
              <a:solidFill>
                <a:schemeClr val="tx1">
                  <a:lumMod val="50000"/>
                  <a:lumOff val="50000"/>
                </a:schemeClr>
              </a:solidFill>
              <a:latin typeface="Calibri" panose="020F0502020204030204" pitchFamily="34" charset="0"/>
              <a:cs typeface="Calibri" panose="020F0502020204030204" pitchFamily="34" charset="0"/>
            </a:endParaRPr>
          </a:p>
        </p:txBody>
      </p:sp>
      <p:sp>
        <p:nvSpPr>
          <p:cNvPr id="11" name="TextBox 10">
            <a:extLst>
              <a:ext uri="{FF2B5EF4-FFF2-40B4-BE49-F238E27FC236}">
                <a16:creationId xmlns:a16="http://schemas.microsoft.com/office/drawing/2014/main" id="{43D6B590-37AC-2A26-FD41-D6EED42B7A68}"/>
              </a:ext>
            </a:extLst>
          </p:cNvPr>
          <p:cNvSpPr txBox="1"/>
          <p:nvPr/>
        </p:nvSpPr>
        <p:spPr>
          <a:xfrm>
            <a:off x="9481224" y="2126925"/>
            <a:ext cx="1682885" cy="461665"/>
          </a:xfrm>
          <a:prstGeom prst="rect">
            <a:avLst/>
          </a:prstGeom>
          <a:noFill/>
        </p:spPr>
        <p:txBody>
          <a:bodyPr wrap="square" rtlCol="0">
            <a:spAutoFit/>
          </a:bodyPr>
          <a:lstStyle/>
          <a:p>
            <a:r>
              <a:rPr lang="en-US" sz="2400" b="1" dirty="0">
                <a:solidFill>
                  <a:schemeClr val="tx2">
                    <a:lumMod val="60000"/>
                    <a:lumOff val="40000"/>
                  </a:schemeClr>
                </a:solidFill>
                <a:latin typeface="Calibri" panose="020F0502020204030204" pitchFamily="34" charset="0"/>
                <a:cs typeface="Calibri" panose="020F0502020204030204" pitchFamily="34" charset="0"/>
              </a:rPr>
              <a:t>After</a:t>
            </a:r>
            <a:r>
              <a:rPr lang="en-US" sz="2400" b="1" dirty="0">
                <a:latin typeface="Calibri" panose="020F0502020204030204" pitchFamily="34" charset="0"/>
                <a:cs typeface="Calibri" panose="020F0502020204030204" pitchFamily="34" charset="0"/>
              </a:rPr>
              <a:t> </a:t>
            </a:r>
            <a:r>
              <a:rPr lang="en-US" sz="2400" b="1" dirty="0">
                <a:solidFill>
                  <a:schemeClr val="tx1">
                    <a:lumMod val="50000"/>
                    <a:lumOff val="50000"/>
                  </a:schemeClr>
                </a:solidFill>
                <a:latin typeface="Calibri" panose="020F0502020204030204" pitchFamily="34" charset="0"/>
                <a:cs typeface="Calibri" panose="020F0502020204030204" pitchFamily="34" charset="0"/>
              </a:rPr>
              <a:t>5G</a:t>
            </a:r>
            <a:endParaRPr lang="en-PK" sz="2400" b="1" dirty="0">
              <a:solidFill>
                <a:schemeClr val="tx1">
                  <a:lumMod val="50000"/>
                  <a:lumOff val="50000"/>
                </a:schemeClr>
              </a:solidFill>
              <a:latin typeface="Calibri" panose="020F0502020204030204" pitchFamily="34" charset="0"/>
              <a:cs typeface="Calibri" panose="020F0502020204030204" pitchFamily="34" charset="0"/>
            </a:endParaRPr>
          </a:p>
        </p:txBody>
      </p:sp>
      <p:pic>
        <p:nvPicPr>
          <p:cNvPr id="3" name="Picture 2" descr="A screenshot of a computer&#10;&#10;AI-generated content may be incorrect.">
            <a:extLst>
              <a:ext uri="{FF2B5EF4-FFF2-40B4-BE49-F238E27FC236}">
                <a16:creationId xmlns:a16="http://schemas.microsoft.com/office/drawing/2014/main" id="{6E566D5B-1CCF-9FCB-CC1E-B3602C4BA97A}"/>
              </a:ext>
            </a:extLst>
          </p:cNvPr>
          <p:cNvPicPr>
            <a:picLocks noChangeAspect="1"/>
          </p:cNvPicPr>
          <p:nvPr/>
        </p:nvPicPr>
        <p:blipFill>
          <a:blip r:embed="rId2">
            <a:extLst>
              <a:ext uri="{28A0092B-C50C-407E-A947-70E740481C1C}">
                <a14:useLocalDpi xmlns:a14="http://schemas.microsoft.com/office/drawing/2010/main" val="0"/>
              </a:ext>
            </a:extLst>
          </a:blip>
          <a:srcRect l="10851" t="47005" r="47420" b="39675"/>
          <a:stretch>
            <a:fillRect/>
          </a:stretch>
        </p:blipFill>
        <p:spPr>
          <a:xfrm>
            <a:off x="5060813" y="3012378"/>
            <a:ext cx="6482677" cy="1163982"/>
          </a:xfrm>
          <a:prstGeom prst="rect">
            <a:avLst/>
          </a:prstGeom>
        </p:spPr>
      </p:pic>
      <p:pic>
        <p:nvPicPr>
          <p:cNvPr id="12" name="Picture 11" descr="A screenshot of a computer&#10;&#10;AI-generated content may be incorrect.">
            <a:extLst>
              <a:ext uri="{FF2B5EF4-FFF2-40B4-BE49-F238E27FC236}">
                <a16:creationId xmlns:a16="http://schemas.microsoft.com/office/drawing/2014/main" id="{EADC1E68-072F-A7F8-5D32-E60B6ECFD799}"/>
              </a:ext>
            </a:extLst>
          </p:cNvPr>
          <p:cNvPicPr>
            <a:picLocks noChangeAspect="1"/>
          </p:cNvPicPr>
          <p:nvPr/>
        </p:nvPicPr>
        <p:blipFill>
          <a:blip r:embed="rId3">
            <a:extLst>
              <a:ext uri="{28A0092B-C50C-407E-A947-70E740481C1C}">
                <a14:useLocalDpi xmlns:a14="http://schemas.microsoft.com/office/drawing/2010/main" val="0"/>
              </a:ext>
            </a:extLst>
          </a:blip>
          <a:srcRect l="13524" t="32153" r="23745" b="38565"/>
          <a:stretch>
            <a:fillRect/>
          </a:stretch>
        </p:blipFill>
        <p:spPr>
          <a:xfrm>
            <a:off x="1207274" y="1758077"/>
            <a:ext cx="3625009" cy="1049012"/>
          </a:xfrm>
          <a:prstGeom prst="rect">
            <a:avLst/>
          </a:prstGeom>
          <a:ln w="28575">
            <a:solidFill>
              <a:schemeClr val="tx2">
                <a:lumMod val="60000"/>
                <a:lumOff val="40000"/>
              </a:schemeClr>
            </a:solidFill>
          </a:ln>
        </p:spPr>
      </p:pic>
      <p:pic>
        <p:nvPicPr>
          <p:cNvPr id="14" name="Picture 13" descr="A screenshot of a computer&#10;&#10;AI-generated content may be incorrect.">
            <a:extLst>
              <a:ext uri="{FF2B5EF4-FFF2-40B4-BE49-F238E27FC236}">
                <a16:creationId xmlns:a16="http://schemas.microsoft.com/office/drawing/2014/main" id="{A6E59D82-6161-0210-3673-294A802746AD}"/>
              </a:ext>
            </a:extLst>
          </p:cNvPr>
          <p:cNvPicPr>
            <a:picLocks noChangeAspect="1"/>
          </p:cNvPicPr>
          <p:nvPr/>
        </p:nvPicPr>
        <p:blipFill>
          <a:blip r:embed="rId4">
            <a:extLst>
              <a:ext uri="{28A0092B-C50C-407E-A947-70E740481C1C}">
                <a14:useLocalDpi xmlns:a14="http://schemas.microsoft.com/office/drawing/2010/main" val="0"/>
              </a:ext>
            </a:extLst>
          </a:blip>
          <a:srcRect l="12968" t="30405" r="24420" b="38308"/>
          <a:stretch>
            <a:fillRect/>
          </a:stretch>
        </p:blipFill>
        <p:spPr>
          <a:xfrm>
            <a:off x="1207275" y="2904494"/>
            <a:ext cx="3625009" cy="1049012"/>
          </a:xfrm>
          <a:prstGeom prst="rect">
            <a:avLst/>
          </a:prstGeom>
          <a:ln w="28575">
            <a:solidFill>
              <a:schemeClr val="tx2">
                <a:lumMod val="60000"/>
                <a:lumOff val="40000"/>
              </a:schemeClr>
            </a:solidFill>
          </a:ln>
        </p:spPr>
      </p:pic>
      <p:pic>
        <p:nvPicPr>
          <p:cNvPr id="16" name="Picture 15" descr="A screenshot of a computer&#10;&#10;AI-generated content may be incorrect.">
            <a:extLst>
              <a:ext uri="{FF2B5EF4-FFF2-40B4-BE49-F238E27FC236}">
                <a16:creationId xmlns:a16="http://schemas.microsoft.com/office/drawing/2014/main" id="{7824DDAE-71BE-F850-6F7E-4BADEC8DEF7D}"/>
              </a:ext>
            </a:extLst>
          </p:cNvPr>
          <p:cNvPicPr>
            <a:picLocks noChangeAspect="1"/>
          </p:cNvPicPr>
          <p:nvPr/>
        </p:nvPicPr>
        <p:blipFill>
          <a:blip r:embed="rId5">
            <a:extLst>
              <a:ext uri="{28A0092B-C50C-407E-A947-70E740481C1C}">
                <a14:useLocalDpi xmlns:a14="http://schemas.microsoft.com/office/drawing/2010/main" val="0"/>
              </a:ext>
            </a:extLst>
          </a:blip>
          <a:srcRect l="13221" t="31401" r="24065" b="39842"/>
          <a:stretch>
            <a:fillRect/>
          </a:stretch>
        </p:blipFill>
        <p:spPr>
          <a:xfrm>
            <a:off x="1207273" y="4050911"/>
            <a:ext cx="3625009" cy="1049012"/>
          </a:xfrm>
          <a:prstGeom prst="rect">
            <a:avLst/>
          </a:prstGeom>
          <a:ln w="28575">
            <a:solidFill>
              <a:schemeClr val="tx2">
                <a:lumMod val="60000"/>
                <a:lumOff val="40000"/>
              </a:schemeClr>
            </a:solidFill>
          </a:ln>
        </p:spPr>
      </p:pic>
      <p:pic>
        <p:nvPicPr>
          <p:cNvPr id="18" name="Picture 17" descr="A screenshot of a computer&#10;&#10;AI-generated content may be incorrect.">
            <a:extLst>
              <a:ext uri="{FF2B5EF4-FFF2-40B4-BE49-F238E27FC236}">
                <a16:creationId xmlns:a16="http://schemas.microsoft.com/office/drawing/2014/main" id="{76B97626-5195-C991-0B67-775D5F09C64F}"/>
              </a:ext>
            </a:extLst>
          </p:cNvPr>
          <p:cNvPicPr>
            <a:picLocks noChangeAspect="1"/>
          </p:cNvPicPr>
          <p:nvPr/>
        </p:nvPicPr>
        <p:blipFill>
          <a:blip r:embed="rId6">
            <a:extLst>
              <a:ext uri="{28A0092B-C50C-407E-A947-70E740481C1C}">
                <a14:useLocalDpi xmlns:a14="http://schemas.microsoft.com/office/drawing/2010/main" val="0"/>
              </a:ext>
            </a:extLst>
          </a:blip>
          <a:srcRect l="14108" t="30056" r="24389" b="39207"/>
          <a:stretch>
            <a:fillRect/>
          </a:stretch>
        </p:blipFill>
        <p:spPr>
          <a:xfrm>
            <a:off x="1207273" y="5236029"/>
            <a:ext cx="3625009" cy="1049012"/>
          </a:xfrm>
          <a:prstGeom prst="rect">
            <a:avLst/>
          </a:prstGeom>
          <a:ln w="28575">
            <a:solidFill>
              <a:schemeClr val="tx2">
                <a:lumMod val="60000"/>
                <a:lumOff val="40000"/>
              </a:schemeClr>
            </a:solidFill>
          </a:ln>
        </p:spPr>
      </p:pic>
      <p:sp>
        <p:nvSpPr>
          <p:cNvPr id="20" name="TextBox 19">
            <a:extLst>
              <a:ext uri="{FF2B5EF4-FFF2-40B4-BE49-F238E27FC236}">
                <a16:creationId xmlns:a16="http://schemas.microsoft.com/office/drawing/2014/main" id="{4F5497B0-D127-10BE-F95B-C0EC99BCBE36}"/>
              </a:ext>
            </a:extLst>
          </p:cNvPr>
          <p:cNvSpPr txBox="1"/>
          <p:nvPr/>
        </p:nvSpPr>
        <p:spPr>
          <a:xfrm>
            <a:off x="5060813" y="4575417"/>
            <a:ext cx="4612531" cy="984885"/>
          </a:xfrm>
          <a:prstGeom prst="rect">
            <a:avLst/>
          </a:prstGeom>
          <a:noFill/>
        </p:spPr>
        <p:txBody>
          <a:bodyPr wrap="square" rtlCol="0">
            <a:spAutoFit/>
          </a:bodyPr>
          <a:lstStyle/>
          <a:p>
            <a:pPr marL="342900" indent="-342900">
              <a:buFont typeface="Wingdings" panose="05000000000000000000" pitchFamily="2" charset="2"/>
              <a:buChar char="v"/>
            </a:pPr>
            <a:r>
              <a:rPr lang="en-US" sz="2000" dirty="0">
                <a:latin typeface="Calibri" panose="020F0502020204030204" pitchFamily="34" charset="0"/>
                <a:cs typeface="Calibri" panose="020F0502020204030204" pitchFamily="34" charset="0"/>
              </a:rPr>
              <a:t>P4, P5, P6 and P7 plans are not well.</a:t>
            </a:r>
            <a:endParaRPr lang="en-PK" sz="2000" dirty="0">
              <a:latin typeface="Calibri" panose="020F0502020204030204" pitchFamily="34" charset="0"/>
              <a:cs typeface="Calibri" panose="020F0502020204030204" pitchFamily="34" charset="0"/>
            </a:endParaRPr>
          </a:p>
          <a:p>
            <a:pPr marL="342900" indent="-342900">
              <a:buFont typeface="Wingdings" panose="05000000000000000000" pitchFamily="2" charset="2"/>
              <a:buChar char="v"/>
            </a:pPr>
            <a:r>
              <a:rPr lang="en-US" sz="2000" dirty="0">
                <a:latin typeface="Calibri" panose="020F0502020204030204" pitchFamily="34" charset="0"/>
                <a:cs typeface="Calibri" panose="020F0502020204030204" pitchFamily="34" charset="0"/>
              </a:rPr>
              <a:t>Decreasing revenues.</a:t>
            </a:r>
            <a:endParaRPr lang="en-PK" sz="2000" dirty="0">
              <a:latin typeface="Calibri" panose="020F0502020204030204" pitchFamily="34" charset="0"/>
              <a:cs typeface="Calibri" panose="020F0502020204030204" pitchFamily="34" charset="0"/>
            </a:endParaRPr>
          </a:p>
          <a:p>
            <a:endParaRPr lang="en-PK" dirty="0"/>
          </a:p>
        </p:txBody>
      </p:sp>
      <p:sp>
        <p:nvSpPr>
          <p:cNvPr id="4" name="Rectangle 3">
            <a:extLst>
              <a:ext uri="{FF2B5EF4-FFF2-40B4-BE49-F238E27FC236}">
                <a16:creationId xmlns:a16="http://schemas.microsoft.com/office/drawing/2014/main" id="{641738A7-67A6-4A19-7103-99711ECB08FE}"/>
              </a:ext>
            </a:extLst>
          </p:cNvPr>
          <p:cNvSpPr/>
          <p:nvPr/>
        </p:nvSpPr>
        <p:spPr>
          <a:xfrm>
            <a:off x="5060813" y="2613320"/>
            <a:ext cx="6482676" cy="1563039"/>
          </a:xfrm>
          <a:prstGeom prst="rect">
            <a:avLst/>
          </a:prstGeom>
          <a:noFill/>
          <a:ln w="28575">
            <a:solidFill>
              <a:schemeClr val="tx2">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K" dirty="0">
              <a:solidFill>
                <a:schemeClr val="tx2">
                  <a:lumMod val="40000"/>
                  <a:lumOff val="60000"/>
                </a:schemeClr>
              </a:solidFill>
            </a:endParaRPr>
          </a:p>
        </p:txBody>
      </p:sp>
      <p:sp>
        <p:nvSpPr>
          <p:cNvPr id="5" name="Rectangle 4">
            <a:extLst>
              <a:ext uri="{FF2B5EF4-FFF2-40B4-BE49-F238E27FC236}">
                <a16:creationId xmlns:a16="http://schemas.microsoft.com/office/drawing/2014/main" id="{CACCF7B7-17D3-4395-50FA-795E23DF0EA8}"/>
              </a:ext>
            </a:extLst>
          </p:cNvPr>
          <p:cNvSpPr/>
          <p:nvPr/>
        </p:nvSpPr>
        <p:spPr>
          <a:xfrm>
            <a:off x="1207272" y="1739524"/>
            <a:ext cx="3625009" cy="1067565"/>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K" dirty="0">
              <a:solidFill>
                <a:srgbClr val="FF0000"/>
              </a:solidFill>
            </a:endParaRPr>
          </a:p>
        </p:txBody>
      </p:sp>
      <p:sp>
        <p:nvSpPr>
          <p:cNvPr id="6" name="Rectangle 5">
            <a:extLst>
              <a:ext uri="{FF2B5EF4-FFF2-40B4-BE49-F238E27FC236}">
                <a16:creationId xmlns:a16="http://schemas.microsoft.com/office/drawing/2014/main" id="{44A351F6-87BE-2A18-7EAC-B88272358C16}"/>
              </a:ext>
            </a:extLst>
          </p:cNvPr>
          <p:cNvSpPr/>
          <p:nvPr/>
        </p:nvSpPr>
        <p:spPr>
          <a:xfrm>
            <a:off x="1207272" y="2885941"/>
            <a:ext cx="3625009" cy="1067565"/>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K" dirty="0">
              <a:solidFill>
                <a:srgbClr val="FF0000"/>
              </a:solidFill>
            </a:endParaRPr>
          </a:p>
        </p:txBody>
      </p:sp>
      <p:sp>
        <p:nvSpPr>
          <p:cNvPr id="7" name="Rectangle 6">
            <a:extLst>
              <a:ext uri="{FF2B5EF4-FFF2-40B4-BE49-F238E27FC236}">
                <a16:creationId xmlns:a16="http://schemas.microsoft.com/office/drawing/2014/main" id="{6496AB54-E7BB-6250-148E-79B7E794027E}"/>
              </a:ext>
            </a:extLst>
          </p:cNvPr>
          <p:cNvSpPr/>
          <p:nvPr/>
        </p:nvSpPr>
        <p:spPr>
          <a:xfrm>
            <a:off x="1207272" y="4032358"/>
            <a:ext cx="3625009" cy="1067565"/>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K" dirty="0">
              <a:solidFill>
                <a:srgbClr val="FF0000"/>
              </a:solidFill>
            </a:endParaRPr>
          </a:p>
        </p:txBody>
      </p:sp>
      <p:sp>
        <p:nvSpPr>
          <p:cNvPr id="8" name="Rectangle 7">
            <a:extLst>
              <a:ext uri="{FF2B5EF4-FFF2-40B4-BE49-F238E27FC236}">
                <a16:creationId xmlns:a16="http://schemas.microsoft.com/office/drawing/2014/main" id="{9F77FE5B-6ED7-7537-D33F-305FA8284928}"/>
              </a:ext>
            </a:extLst>
          </p:cNvPr>
          <p:cNvSpPr/>
          <p:nvPr/>
        </p:nvSpPr>
        <p:spPr>
          <a:xfrm>
            <a:off x="1207272" y="5236029"/>
            <a:ext cx="3625009" cy="1067565"/>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K" dirty="0">
              <a:solidFill>
                <a:srgbClr val="FF0000"/>
              </a:solidFill>
            </a:endParaRPr>
          </a:p>
        </p:txBody>
      </p:sp>
      <p:cxnSp>
        <p:nvCxnSpPr>
          <p:cNvPr id="17" name="Straight Connector 16">
            <a:extLst>
              <a:ext uri="{FF2B5EF4-FFF2-40B4-BE49-F238E27FC236}">
                <a16:creationId xmlns:a16="http://schemas.microsoft.com/office/drawing/2014/main" id="{F89622B9-52AF-107A-5F1C-D6F59E9FD6C9}"/>
              </a:ext>
            </a:extLst>
          </p:cNvPr>
          <p:cNvCxnSpPr>
            <a:cxnSpLocks/>
          </p:cNvCxnSpPr>
          <p:nvPr/>
        </p:nvCxnSpPr>
        <p:spPr>
          <a:xfrm>
            <a:off x="8443609" y="2641720"/>
            <a:ext cx="0" cy="1534639"/>
          </a:xfrm>
          <a:prstGeom prst="line">
            <a:avLst/>
          </a:prstGeom>
          <a:ln w="38100"/>
        </p:spPr>
        <p:style>
          <a:lnRef idx="3">
            <a:schemeClr val="dk1"/>
          </a:lnRef>
          <a:fillRef idx="0">
            <a:schemeClr val="dk1"/>
          </a:fillRef>
          <a:effectRef idx="2">
            <a:schemeClr val="dk1"/>
          </a:effectRef>
          <a:fontRef idx="minor">
            <a:schemeClr val="tx1"/>
          </a:fontRef>
        </p:style>
      </p:cxnSp>
      <p:sp>
        <p:nvSpPr>
          <p:cNvPr id="15" name="Rectangle 14">
            <a:extLst>
              <a:ext uri="{FF2B5EF4-FFF2-40B4-BE49-F238E27FC236}">
                <a16:creationId xmlns:a16="http://schemas.microsoft.com/office/drawing/2014/main" id="{892716F6-0FD3-0A0F-AAED-F09F69F21DB9}"/>
              </a:ext>
            </a:extLst>
          </p:cNvPr>
          <p:cNvSpPr/>
          <p:nvPr/>
        </p:nvSpPr>
        <p:spPr>
          <a:xfrm>
            <a:off x="8443609" y="2641720"/>
            <a:ext cx="3099881" cy="1534639"/>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K" dirty="0">
              <a:solidFill>
                <a:srgbClr val="FF0000"/>
              </a:solidFill>
            </a:endParaRPr>
          </a:p>
        </p:txBody>
      </p:sp>
    </p:spTree>
    <p:extLst>
      <p:ext uri="{BB962C8B-B14F-4D97-AF65-F5344CB8AC3E}">
        <p14:creationId xmlns:p14="http://schemas.microsoft.com/office/powerpoint/2010/main" val="3811341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ircle(in)">
                                      <p:cBhvr>
                                        <p:cTn id="7" dur="750"/>
                                        <p:tgtEl>
                                          <p:spTgt spid="5"/>
                                        </p:tgtEl>
                                      </p:cBhvr>
                                    </p:animEffect>
                                  </p:childTnLst>
                                  <p:subTnLst>
                                    <p:set>
                                      <p:cBhvr override="childStyle">
                                        <p:cTn dur="1" fill="hold" display="0" masterRel="nextClick" afterEffect="1"/>
                                        <p:tgtEl>
                                          <p:spTgt spid="5"/>
                                        </p:tgtEl>
                                        <p:attrNameLst>
                                          <p:attrName>style.visibility</p:attrName>
                                        </p:attrNameLst>
                                      </p:cBhvr>
                                      <p:to>
                                        <p:strVal val="hidden"/>
                                      </p:to>
                                    </p:set>
                                  </p:sub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circle(in)">
                                      <p:cBhvr>
                                        <p:cTn id="12" dur="750"/>
                                        <p:tgtEl>
                                          <p:spTgt spid="6"/>
                                        </p:tgtEl>
                                      </p:cBhvr>
                                    </p:animEffect>
                                  </p:childTnLst>
                                  <p:subTnLst>
                                    <p:set>
                                      <p:cBhvr override="childStyle">
                                        <p:cTn dur="1" fill="hold" display="0" masterRel="nextClick" afterEffect="1"/>
                                        <p:tgtEl>
                                          <p:spTgt spid="6"/>
                                        </p:tgtEl>
                                        <p:attrNameLst>
                                          <p:attrName>style.visibility</p:attrName>
                                        </p:attrNameLst>
                                      </p:cBhvr>
                                      <p:to>
                                        <p:strVal val="hidden"/>
                                      </p:to>
                                    </p:set>
                                  </p:sub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circle(in)">
                                      <p:cBhvr>
                                        <p:cTn id="17" dur="750"/>
                                        <p:tgtEl>
                                          <p:spTgt spid="7"/>
                                        </p:tgtEl>
                                      </p:cBhvr>
                                    </p:animEffect>
                                  </p:childTnLst>
                                  <p:subTnLst>
                                    <p:set>
                                      <p:cBhvr override="childStyle">
                                        <p:cTn dur="1" fill="hold" display="0" masterRel="nextClick" afterEffect="1"/>
                                        <p:tgtEl>
                                          <p:spTgt spid="7"/>
                                        </p:tgtEl>
                                        <p:attrNameLst>
                                          <p:attrName>style.visibility</p:attrName>
                                        </p:attrNameLst>
                                      </p:cBhvr>
                                      <p:to>
                                        <p:strVal val="hidden"/>
                                      </p:to>
                                    </p:set>
                                  </p:subTnLst>
                                </p:cTn>
                              </p:par>
                            </p:childTnLst>
                          </p:cTn>
                        </p:par>
                      </p:childTnLst>
                    </p:cTn>
                  </p:par>
                  <p:par>
                    <p:cTn id="18" fill="hold">
                      <p:stCondLst>
                        <p:cond delay="indefinite"/>
                      </p:stCondLst>
                      <p:childTnLst>
                        <p:par>
                          <p:cTn id="19" fill="hold">
                            <p:stCondLst>
                              <p:cond delay="0"/>
                            </p:stCondLst>
                            <p:childTnLst>
                              <p:par>
                                <p:cTn id="20" presetID="6" presetClass="entr" presetSubtype="16"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circle(in)">
                                      <p:cBhvr>
                                        <p:cTn id="22" dur="750"/>
                                        <p:tgtEl>
                                          <p:spTgt spid="8"/>
                                        </p:tgtEl>
                                      </p:cBhvr>
                                    </p:animEffect>
                                  </p:childTnLst>
                                  <p:subTnLst>
                                    <p:set>
                                      <p:cBhvr override="childStyle">
                                        <p:cTn dur="1" fill="hold" display="0" masterRel="nextClick" afterEffect="1"/>
                                        <p:tgtEl>
                                          <p:spTgt spid="8"/>
                                        </p:tgtEl>
                                        <p:attrNameLst>
                                          <p:attrName>style.visibility</p:attrName>
                                        </p:attrNameLst>
                                      </p:cBhvr>
                                      <p:to>
                                        <p:strVal val="hidden"/>
                                      </p:to>
                                    </p:set>
                                  </p:subTnLst>
                                </p:cTn>
                              </p:par>
                            </p:childTnLst>
                          </p:cTn>
                        </p:par>
                      </p:childTnLst>
                    </p:cTn>
                  </p:par>
                  <p:par>
                    <p:cTn id="23" fill="hold">
                      <p:stCondLst>
                        <p:cond delay="indefinite"/>
                      </p:stCondLst>
                      <p:childTnLst>
                        <p:par>
                          <p:cTn id="24" fill="hold">
                            <p:stCondLst>
                              <p:cond delay="0"/>
                            </p:stCondLst>
                            <p:childTnLst>
                              <p:par>
                                <p:cTn id="25" presetID="6" presetClass="entr" presetSubtype="16"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circle(in)">
                                      <p:cBhvr>
                                        <p:cTn id="27" dur="75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15"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8D3446-FD8B-ECCA-A319-93C313D24FF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D3ABA80-ABAA-030C-5191-DAE38BA42B86}"/>
              </a:ext>
            </a:extLst>
          </p:cNvPr>
          <p:cNvSpPr>
            <a:spLocks noGrp="1"/>
          </p:cNvSpPr>
          <p:nvPr>
            <p:ph type="title"/>
          </p:nvPr>
        </p:nvSpPr>
        <p:spPr>
          <a:xfrm>
            <a:off x="1673157" y="719846"/>
            <a:ext cx="7568120" cy="612843"/>
          </a:xfrm>
        </p:spPr>
        <p:txBody>
          <a:bodyPr>
            <a:normAutofit fontScale="90000"/>
          </a:bodyPr>
          <a:lstStyle/>
          <a:p>
            <a:r>
              <a:rPr lang="en-US" sz="4000" b="1" dirty="0">
                <a:solidFill>
                  <a:schemeClr val="tx2">
                    <a:lumMod val="60000"/>
                    <a:lumOff val="40000"/>
                  </a:schemeClr>
                </a:solidFill>
                <a:latin typeface="Calibri" panose="020F0502020204030204" pitchFamily="34" charset="0"/>
                <a:cs typeface="Calibri" panose="020F0502020204030204" pitchFamily="34" charset="0"/>
              </a:rPr>
              <a:t>Plan</a:t>
            </a:r>
            <a:r>
              <a:rPr lang="en-US" sz="4000" b="1" dirty="0">
                <a:solidFill>
                  <a:schemeClr val="tx1">
                    <a:lumMod val="50000"/>
                    <a:lumOff val="50000"/>
                  </a:schemeClr>
                </a:solidFill>
                <a:latin typeface="Calibri" panose="020F0502020204030204" pitchFamily="34" charset="0"/>
                <a:cs typeface="Calibri" panose="020F0502020204030204" pitchFamily="34" charset="0"/>
              </a:rPr>
              <a:t> Performance Post </a:t>
            </a:r>
            <a:r>
              <a:rPr lang="en-US" sz="4000" b="1" dirty="0">
                <a:solidFill>
                  <a:schemeClr val="tx2">
                    <a:lumMod val="60000"/>
                    <a:lumOff val="40000"/>
                  </a:schemeClr>
                </a:solidFill>
                <a:latin typeface="Calibri" panose="020F0502020204030204" pitchFamily="34" charset="0"/>
                <a:cs typeface="Calibri" panose="020F0502020204030204" pitchFamily="34" charset="0"/>
              </a:rPr>
              <a:t>5G</a:t>
            </a:r>
            <a:r>
              <a:rPr lang="en-US" sz="4000" b="1" dirty="0">
                <a:solidFill>
                  <a:schemeClr val="tx1">
                    <a:lumMod val="50000"/>
                    <a:lumOff val="50000"/>
                  </a:schemeClr>
                </a:solidFill>
                <a:latin typeface="Calibri" panose="020F0502020204030204" pitchFamily="34" charset="0"/>
                <a:cs typeface="Calibri" panose="020F0502020204030204" pitchFamily="34" charset="0"/>
              </a:rPr>
              <a:t> Launch</a:t>
            </a:r>
            <a:br>
              <a:rPr lang="en-PK" dirty="0"/>
            </a:br>
            <a:br>
              <a:rPr lang="en-PK" dirty="0"/>
            </a:br>
            <a:endParaRPr lang="en-PK" dirty="0"/>
          </a:p>
        </p:txBody>
      </p:sp>
      <p:pic>
        <p:nvPicPr>
          <p:cNvPr id="9" name="Picture 8" descr="A screenshot of a computer&#10;&#10;AI-generated content may be incorrect.">
            <a:extLst>
              <a:ext uri="{FF2B5EF4-FFF2-40B4-BE49-F238E27FC236}">
                <a16:creationId xmlns:a16="http://schemas.microsoft.com/office/drawing/2014/main" id="{7C6E12C7-D679-EE35-4DE7-1DD17D4FBEB4}"/>
              </a:ext>
            </a:extLst>
          </p:cNvPr>
          <p:cNvPicPr>
            <a:picLocks noChangeAspect="1"/>
          </p:cNvPicPr>
          <p:nvPr/>
        </p:nvPicPr>
        <p:blipFill>
          <a:blip r:embed="rId2">
            <a:extLst>
              <a:ext uri="{28A0092B-C50C-407E-A947-70E740481C1C}">
                <a14:useLocalDpi xmlns:a14="http://schemas.microsoft.com/office/drawing/2010/main" val="0"/>
              </a:ext>
            </a:extLst>
          </a:blip>
          <a:srcRect l="10851" t="32340" r="47420" b="62163"/>
          <a:stretch>
            <a:fillRect/>
          </a:stretch>
        </p:blipFill>
        <p:spPr>
          <a:xfrm>
            <a:off x="2687264" y="2217908"/>
            <a:ext cx="6482676" cy="480376"/>
          </a:xfrm>
          <a:prstGeom prst="rect">
            <a:avLst/>
          </a:prstGeom>
        </p:spPr>
      </p:pic>
      <p:sp>
        <p:nvSpPr>
          <p:cNvPr id="10" name="TextBox 9">
            <a:extLst>
              <a:ext uri="{FF2B5EF4-FFF2-40B4-BE49-F238E27FC236}">
                <a16:creationId xmlns:a16="http://schemas.microsoft.com/office/drawing/2014/main" id="{11413C15-8555-A0A9-7464-BCA5D53B17AC}"/>
              </a:ext>
            </a:extLst>
          </p:cNvPr>
          <p:cNvSpPr txBox="1"/>
          <p:nvPr/>
        </p:nvSpPr>
        <p:spPr>
          <a:xfrm>
            <a:off x="3579777" y="1718365"/>
            <a:ext cx="1682885" cy="461665"/>
          </a:xfrm>
          <a:prstGeom prst="rect">
            <a:avLst/>
          </a:prstGeom>
          <a:noFill/>
        </p:spPr>
        <p:txBody>
          <a:bodyPr wrap="square" rtlCol="0">
            <a:spAutoFit/>
          </a:bodyPr>
          <a:lstStyle/>
          <a:p>
            <a:r>
              <a:rPr lang="en-US" sz="2400" b="1" dirty="0">
                <a:solidFill>
                  <a:schemeClr val="accent2">
                    <a:lumMod val="75000"/>
                  </a:schemeClr>
                </a:solidFill>
                <a:latin typeface="Calibri" panose="020F0502020204030204" pitchFamily="34" charset="0"/>
                <a:cs typeface="Calibri" panose="020F0502020204030204" pitchFamily="34" charset="0"/>
              </a:rPr>
              <a:t>Before</a:t>
            </a:r>
            <a:r>
              <a:rPr lang="en-US" sz="2400" b="1" dirty="0">
                <a:latin typeface="Calibri" panose="020F0502020204030204" pitchFamily="34" charset="0"/>
                <a:cs typeface="Calibri" panose="020F0502020204030204" pitchFamily="34" charset="0"/>
              </a:rPr>
              <a:t> </a:t>
            </a:r>
            <a:r>
              <a:rPr lang="en-US" sz="2400" b="1" dirty="0">
                <a:solidFill>
                  <a:schemeClr val="tx1">
                    <a:lumMod val="50000"/>
                    <a:lumOff val="50000"/>
                  </a:schemeClr>
                </a:solidFill>
                <a:latin typeface="Calibri" panose="020F0502020204030204" pitchFamily="34" charset="0"/>
                <a:cs typeface="Calibri" panose="020F0502020204030204" pitchFamily="34" charset="0"/>
              </a:rPr>
              <a:t>5G</a:t>
            </a:r>
            <a:endParaRPr lang="en-PK" sz="2400" b="1" dirty="0">
              <a:solidFill>
                <a:schemeClr val="tx1">
                  <a:lumMod val="50000"/>
                  <a:lumOff val="50000"/>
                </a:schemeClr>
              </a:solidFill>
              <a:latin typeface="Calibri" panose="020F0502020204030204" pitchFamily="34" charset="0"/>
              <a:cs typeface="Calibri" panose="020F0502020204030204" pitchFamily="34" charset="0"/>
            </a:endParaRPr>
          </a:p>
        </p:txBody>
      </p:sp>
      <p:sp>
        <p:nvSpPr>
          <p:cNvPr id="11" name="TextBox 10">
            <a:extLst>
              <a:ext uri="{FF2B5EF4-FFF2-40B4-BE49-F238E27FC236}">
                <a16:creationId xmlns:a16="http://schemas.microsoft.com/office/drawing/2014/main" id="{5C64B947-F1C9-387F-AB5F-44763980EA92}"/>
              </a:ext>
            </a:extLst>
          </p:cNvPr>
          <p:cNvSpPr txBox="1"/>
          <p:nvPr/>
        </p:nvSpPr>
        <p:spPr>
          <a:xfrm>
            <a:off x="7107675" y="1718364"/>
            <a:ext cx="1682885" cy="461665"/>
          </a:xfrm>
          <a:prstGeom prst="rect">
            <a:avLst/>
          </a:prstGeom>
          <a:noFill/>
        </p:spPr>
        <p:txBody>
          <a:bodyPr wrap="square" rtlCol="0">
            <a:spAutoFit/>
          </a:bodyPr>
          <a:lstStyle/>
          <a:p>
            <a:r>
              <a:rPr lang="en-US" sz="2400" b="1" dirty="0">
                <a:solidFill>
                  <a:schemeClr val="tx2">
                    <a:lumMod val="60000"/>
                    <a:lumOff val="40000"/>
                  </a:schemeClr>
                </a:solidFill>
                <a:latin typeface="Calibri" panose="020F0502020204030204" pitchFamily="34" charset="0"/>
                <a:cs typeface="Calibri" panose="020F0502020204030204" pitchFamily="34" charset="0"/>
              </a:rPr>
              <a:t>After</a:t>
            </a:r>
            <a:r>
              <a:rPr lang="en-US" sz="2400" b="1" dirty="0">
                <a:latin typeface="Calibri" panose="020F0502020204030204" pitchFamily="34" charset="0"/>
                <a:cs typeface="Calibri" panose="020F0502020204030204" pitchFamily="34" charset="0"/>
              </a:rPr>
              <a:t> </a:t>
            </a:r>
            <a:r>
              <a:rPr lang="en-US" sz="2400" b="1" dirty="0">
                <a:solidFill>
                  <a:schemeClr val="tx1">
                    <a:lumMod val="50000"/>
                    <a:lumOff val="50000"/>
                  </a:schemeClr>
                </a:solidFill>
                <a:latin typeface="Calibri" panose="020F0502020204030204" pitchFamily="34" charset="0"/>
                <a:cs typeface="Calibri" panose="020F0502020204030204" pitchFamily="34" charset="0"/>
              </a:rPr>
              <a:t>5G</a:t>
            </a:r>
            <a:endParaRPr lang="en-PK" sz="2400" b="1" dirty="0">
              <a:solidFill>
                <a:schemeClr val="tx1">
                  <a:lumMod val="50000"/>
                  <a:lumOff val="50000"/>
                </a:schemeClr>
              </a:solidFill>
              <a:latin typeface="Calibri" panose="020F0502020204030204" pitchFamily="34" charset="0"/>
              <a:cs typeface="Calibri" panose="020F0502020204030204" pitchFamily="34" charset="0"/>
            </a:endParaRPr>
          </a:p>
        </p:txBody>
      </p:sp>
      <p:pic>
        <p:nvPicPr>
          <p:cNvPr id="3" name="Picture 2" descr="A screenshot of a computer&#10;&#10;AI-generated content may be incorrect.">
            <a:extLst>
              <a:ext uri="{FF2B5EF4-FFF2-40B4-BE49-F238E27FC236}">
                <a16:creationId xmlns:a16="http://schemas.microsoft.com/office/drawing/2014/main" id="{671B530A-44ED-BC15-63A9-DFACA58B57DD}"/>
              </a:ext>
            </a:extLst>
          </p:cNvPr>
          <p:cNvPicPr>
            <a:picLocks noChangeAspect="1"/>
          </p:cNvPicPr>
          <p:nvPr/>
        </p:nvPicPr>
        <p:blipFill>
          <a:blip r:embed="rId2">
            <a:extLst>
              <a:ext uri="{28A0092B-C50C-407E-A947-70E740481C1C}">
                <a14:useLocalDpi xmlns:a14="http://schemas.microsoft.com/office/drawing/2010/main" val="0"/>
              </a:ext>
            </a:extLst>
          </a:blip>
          <a:srcRect l="10851" t="56448" r="47420" b="39675"/>
          <a:stretch>
            <a:fillRect/>
          </a:stretch>
        </p:blipFill>
        <p:spPr>
          <a:xfrm>
            <a:off x="2687263" y="2615253"/>
            <a:ext cx="6482677" cy="338799"/>
          </a:xfrm>
          <a:prstGeom prst="rect">
            <a:avLst/>
          </a:prstGeom>
        </p:spPr>
      </p:pic>
      <p:pic>
        <p:nvPicPr>
          <p:cNvPr id="18" name="Picture 17" descr="A screenshot of a computer&#10;&#10;AI-generated content may be incorrect.">
            <a:extLst>
              <a:ext uri="{FF2B5EF4-FFF2-40B4-BE49-F238E27FC236}">
                <a16:creationId xmlns:a16="http://schemas.microsoft.com/office/drawing/2014/main" id="{95A0D6DF-56F1-51D0-1C72-C9C8F08F901E}"/>
              </a:ext>
            </a:extLst>
          </p:cNvPr>
          <p:cNvPicPr>
            <a:picLocks noChangeAspect="1"/>
          </p:cNvPicPr>
          <p:nvPr/>
        </p:nvPicPr>
        <p:blipFill>
          <a:blip r:embed="rId3">
            <a:extLst>
              <a:ext uri="{28A0092B-C50C-407E-A947-70E740481C1C}">
                <a14:useLocalDpi xmlns:a14="http://schemas.microsoft.com/office/drawing/2010/main" val="0"/>
              </a:ext>
            </a:extLst>
          </a:blip>
          <a:srcRect l="14108" t="30056" r="24389" b="39207"/>
          <a:stretch>
            <a:fillRect/>
          </a:stretch>
        </p:blipFill>
        <p:spPr>
          <a:xfrm>
            <a:off x="3150951" y="3246519"/>
            <a:ext cx="5870792" cy="1468658"/>
          </a:xfrm>
          <a:prstGeom prst="rect">
            <a:avLst/>
          </a:prstGeom>
          <a:ln w="28575">
            <a:solidFill>
              <a:schemeClr val="tx2">
                <a:lumMod val="40000"/>
                <a:lumOff val="60000"/>
              </a:schemeClr>
            </a:solidFill>
          </a:ln>
        </p:spPr>
      </p:pic>
      <p:sp>
        <p:nvSpPr>
          <p:cNvPr id="20" name="TextBox 19">
            <a:extLst>
              <a:ext uri="{FF2B5EF4-FFF2-40B4-BE49-F238E27FC236}">
                <a16:creationId xmlns:a16="http://schemas.microsoft.com/office/drawing/2014/main" id="{B134A7D1-E9F8-3C0D-5304-87055AD15941}"/>
              </a:ext>
            </a:extLst>
          </p:cNvPr>
          <p:cNvSpPr txBox="1"/>
          <p:nvPr/>
        </p:nvSpPr>
        <p:spPr>
          <a:xfrm>
            <a:off x="2687263" y="5007644"/>
            <a:ext cx="6362699" cy="1015663"/>
          </a:xfrm>
          <a:prstGeom prst="rect">
            <a:avLst/>
          </a:prstGeom>
          <a:noFill/>
        </p:spPr>
        <p:txBody>
          <a:bodyPr wrap="square" rtlCol="0">
            <a:spAutoFit/>
          </a:bodyPr>
          <a:lstStyle/>
          <a:p>
            <a:pPr marL="342900" indent="-342900">
              <a:buFont typeface="Wingdings" panose="05000000000000000000" pitchFamily="2" charset="2"/>
              <a:buChar char="v"/>
            </a:pPr>
            <a:r>
              <a:rPr lang="en-US" sz="2000" dirty="0">
                <a:latin typeface="Calibri" panose="020F0502020204030204" pitchFamily="34" charset="0"/>
                <a:cs typeface="Calibri" panose="020F0502020204030204" pitchFamily="34" charset="0"/>
              </a:rPr>
              <a:t>The plan P7 was largely affected by the 5G launch.</a:t>
            </a:r>
            <a:endParaRPr lang="en-PK" sz="2000" dirty="0">
              <a:latin typeface="Calibri" panose="020F0502020204030204" pitchFamily="34" charset="0"/>
              <a:cs typeface="Calibri" panose="020F0502020204030204" pitchFamily="34" charset="0"/>
            </a:endParaRPr>
          </a:p>
          <a:p>
            <a:pPr marL="342900" indent="-342900">
              <a:buFont typeface="Wingdings" panose="05000000000000000000" pitchFamily="2" charset="2"/>
              <a:buChar char="v"/>
            </a:pPr>
            <a:r>
              <a:rPr lang="en-US" sz="2000" dirty="0">
                <a:latin typeface="Calibri" panose="020F0502020204030204" pitchFamily="34" charset="0"/>
                <a:cs typeface="Calibri" panose="020F0502020204030204" pitchFamily="34" charset="0"/>
              </a:rPr>
              <a:t>The P7 plan experienced a notable decline in revenue.</a:t>
            </a:r>
            <a:endParaRPr lang="en-PK" sz="2000" dirty="0">
              <a:latin typeface="Calibri" panose="020F0502020204030204" pitchFamily="34" charset="0"/>
              <a:cs typeface="Calibri" panose="020F0502020204030204" pitchFamily="34" charset="0"/>
            </a:endParaRPr>
          </a:p>
          <a:p>
            <a:pPr marL="342900" indent="-342900">
              <a:buFont typeface="Wingdings" panose="05000000000000000000" pitchFamily="2" charset="2"/>
              <a:buChar char="v"/>
            </a:pPr>
            <a:r>
              <a:rPr lang="en-US" sz="2000" dirty="0">
                <a:latin typeface="Calibri" panose="020F0502020204030204" pitchFamily="34" charset="0"/>
                <a:cs typeface="Calibri" panose="020F0502020204030204" pitchFamily="34" charset="0"/>
              </a:rPr>
              <a:t>3G/4G data pack plan.</a:t>
            </a:r>
            <a:endParaRPr lang="en-PK" sz="2000" dirty="0">
              <a:latin typeface="Calibri" panose="020F0502020204030204" pitchFamily="34" charset="0"/>
              <a:cs typeface="Calibri" panose="020F0502020204030204" pitchFamily="34" charset="0"/>
            </a:endParaRPr>
          </a:p>
        </p:txBody>
      </p:sp>
      <p:sp>
        <p:nvSpPr>
          <p:cNvPr id="4" name="Rectangle 3">
            <a:extLst>
              <a:ext uri="{FF2B5EF4-FFF2-40B4-BE49-F238E27FC236}">
                <a16:creationId xmlns:a16="http://schemas.microsoft.com/office/drawing/2014/main" id="{1D11B404-6E46-1363-1ED6-1E7A4D0A399B}"/>
              </a:ext>
            </a:extLst>
          </p:cNvPr>
          <p:cNvSpPr/>
          <p:nvPr/>
        </p:nvSpPr>
        <p:spPr>
          <a:xfrm>
            <a:off x="2687263" y="2180029"/>
            <a:ext cx="6482676" cy="774023"/>
          </a:xfrm>
          <a:prstGeom prst="rect">
            <a:avLst/>
          </a:prstGeom>
          <a:noFill/>
          <a:ln w="28575">
            <a:solidFill>
              <a:schemeClr val="tx2">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K" dirty="0">
              <a:solidFill>
                <a:schemeClr val="tx2">
                  <a:lumMod val="40000"/>
                  <a:lumOff val="60000"/>
                </a:schemeClr>
              </a:solidFill>
            </a:endParaRPr>
          </a:p>
        </p:txBody>
      </p:sp>
      <p:cxnSp>
        <p:nvCxnSpPr>
          <p:cNvPr id="5" name="Straight Connector 4">
            <a:extLst>
              <a:ext uri="{FF2B5EF4-FFF2-40B4-BE49-F238E27FC236}">
                <a16:creationId xmlns:a16="http://schemas.microsoft.com/office/drawing/2014/main" id="{16CF3140-ADBC-1D48-3EB1-3C06DF414783}"/>
              </a:ext>
            </a:extLst>
          </p:cNvPr>
          <p:cNvCxnSpPr>
            <a:cxnSpLocks/>
          </p:cNvCxnSpPr>
          <p:nvPr/>
        </p:nvCxnSpPr>
        <p:spPr>
          <a:xfrm flipH="1">
            <a:off x="6271096" y="2954052"/>
            <a:ext cx="2778866" cy="0"/>
          </a:xfrm>
          <a:prstGeom prst="line">
            <a:avLst/>
          </a:prstGeom>
          <a:ln w="28575">
            <a:solidFill>
              <a:srgbClr val="FF0000"/>
            </a:solidFill>
          </a:ln>
        </p:spPr>
        <p:style>
          <a:lnRef idx="2">
            <a:schemeClr val="dk1"/>
          </a:lnRef>
          <a:fillRef idx="0">
            <a:schemeClr val="dk1"/>
          </a:fillRef>
          <a:effectRef idx="1">
            <a:schemeClr val="dk1"/>
          </a:effectRef>
          <a:fontRef idx="minor">
            <a:schemeClr val="tx1"/>
          </a:fontRef>
        </p:style>
      </p:cxnSp>
      <p:sp>
        <p:nvSpPr>
          <p:cNvPr id="8" name="Rectangle 7">
            <a:extLst>
              <a:ext uri="{FF2B5EF4-FFF2-40B4-BE49-F238E27FC236}">
                <a16:creationId xmlns:a16="http://schemas.microsoft.com/office/drawing/2014/main" id="{4059AB32-BC20-4345-92CA-513C041BB1A5}"/>
              </a:ext>
            </a:extLst>
          </p:cNvPr>
          <p:cNvSpPr/>
          <p:nvPr/>
        </p:nvSpPr>
        <p:spPr>
          <a:xfrm>
            <a:off x="5593404" y="3910519"/>
            <a:ext cx="1595336" cy="841356"/>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K" dirty="0">
              <a:solidFill>
                <a:srgbClr val="FF0000"/>
              </a:solidFill>
            </a:endParaRPr>
          </a:p>
        </p:txBody>
      </p:sp>
      <p:sp>
        <p:nvSpPr>
          <p:cNvPr id="12" name="Rectangle 11">
            <a:extLst>
              <a:ext uri="{FF2B5EF4-FFF2-40B4-BE49-F238E27FC236}">
                <a16:creationId xmlns:a16="http://schemas.microsoft.com/office/drawing/2014/main" id="{492F1649-FE14-56B4-DB6C-3E4F930875D4}"/>
              </a:ext>
            </a:extLst>
          </p:cNvPr>
          <p:cNvSpPr/>
          <p:nvPr/>
        </p:nvSpPr>
        <p:spPr>
          <a:xfrm>
            <a:off x="7535694" y="3910519"/>
            <a:ext cx="1514268" cy="841356"/>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K" dirty="0">
              <a:solidFill>
                <a:srgbClr val="FF0000"/>
              </a:solidFill>
            </a:endParaRPr>
          </a:p>
        </p:txBody>
      </p:sp>
      <p:cxnSp>
        <p:nvCxnSpPr>
          <p:cNvPr id="13" name="Straight Connector 12">
            <a:extLst>
              <a:ext uri="{FF2B5EF4-FFF2-40B4-BE49-F238E27FC236}">
                <a16:creationId xmlns:a16="http://schemas.microsoft.com/office/drawing/2014/main" id="{958C2C55-E13E-A689-E9B3-A52C1CCA9CD3}"/>
              </a:ext>
            </a:extLst>
          </p:cNvPr>
          <p:cNvCxnSpPr>
            <a:cxnSpLocks/>
          </p:cNvCxnSpPr>
          <p:nvPr/>
        </p:nvCxnSpPr>
        <p:spPr>
          <a:xfrm flipH="1">
            <a:off x="4795736" y="3826299"/>
            <a:ext cx="3346315" cy="0"/>
          </a:xfrm>
          <a:prstGeom prst="line">
            <a:avLst/>
          </a:prstGeom>
          <a:ln w="28575">
            <a:solidFill>
              <a:srgbClr val="FF0000"/>
            </a:solidFill>
          </a:ln>
        </p:spPr>
        <p:style>
          <a:lnRef idx="2">
            <a:schemeClr val="dk1"/>
          </a:lnRef>
          <a:fillRef idx="0">
            <a:schemeClr val="dk1"/>
          </a:fillRef>
          <a:effectRef idx="1">
            <a:schemeClr val="dk1"/>
          </a:effectRef>
          <a:fontRef idx="minor">
            <a:schemeClr val="tx1"/>
          </a:fontRef>
        </p:style>
      </p:cxnSp>
      <p:cxnSp>
        <p:nvCxnSpPr>
          <p:cNvPr id="19" name="Straight Connector 18">
            <a:extLst>
              <a:ext uri="{FF2B5EF4-FFF2-40B4-BE49-F238E27FC236}">
                <a16:creationId xmlns:a16="http://schemas.microsoft.com/office/drawing/2014/main" id="{918D475B-EF7D-CEAD-BEF8-EDBE22A58FAB}"/>
              </a:ext>
            </a:extLst>
          </p:cNvPr>
          <p:cNvCxnSpPr>
            <a:cxnSpLocks/>
          </p:cNvCxnSpPr>
          <p:nvPr/>
        </p:nvCxnSpPr>
        <p:spPr>
          <a:xfrm>
            <a:off x="6086272" y="2180029"/>
            <a:ext cx="0" cy="774023"/>
          </a:xfrm>
          <a:prstGeom prst="line">
            <a:avLst/>
          </a:prstGeom>
          <a:ln w="38100"/>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051482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ircle(in)">
                                      <p:cBhvr>
                                        <p:cTn id="7" dur="750"/>
                                        <p:tgtEl>
                                          <p:spTgt spid="5"/>
                                        </p:tgtEl>
                                      </p:cBhvr>
                                    </p:animEffect>
                                  </p:childTnLst>
                                  <p:subTnLst>
                                    <p:set>
                                      <p:cBhvr override="childStyle">
                                        <p:cTn dur="1" fill="hold" display="0" masterRel="nextClick" afterEffect="1"/>
                                        <p:tgtEl>
                                          <p:spTgt spid="5"/>
                                        </p:tgtEl>
                                        <p:attrNameLst>
                                          <p:attrName>style.visibility</p:attrName>
                                        </p:attrNameLst>
                                      </p:cBhvr>
                                      <p:to>
                                        <p:strVal val="hidden"/>
                                      </p:to>
                                    </p:set>
                                  </p:sub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circle(in)">
                                      <p:cBhvr>
                                        <p:cTn id="12" dur="750"/>
                                        <p:tgtEl>
                                          <p:spTgt spid="8"/>
                                        </p:tgtEl>
                                      </p:cBhvr>
                                    </p:animEffect>
                                  </p:childTnLst>
                                  <p:subTnLst>
                                    <p:set>
                                      <p:cBhvr override="childStyle">
                                        <p:cTn dur="1" fill="hold" display="0" masterRel="nextClick" afterEffect="1"/>
                                        <p:tgtEl>
                                          <p:spTgt spid="8"/>
                                        </p:tgtEl>
                                        <p:attrNameLst>
                                          <p:attrName>style.visibility</p:attrName>
                                        </p:attrNameLst>
                                      </p:cBhvr>
                                      <p:to>
                                        <p:strVal val="hidden"/>
                                      </p:to>
                                    </p:set>
                                  </p:sub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circle(in)">
                                      <p:cBhvr>
                                        <p:cTn id="17" dur="750"/>
                                        <p:tgtEl>
                                          <p:spTgt spid="12"/>
                                        </p:tgtEl>
                                      </p:cBhvr>
                                    </p:animEffect>
                                  </p:childTnLst>
                                  <p:subTnLst>
                                    <p:set>
                                      <p:cBhvr override="childStyle">
                                        <p:cTn dur="1" fill="hold" display="0" masterRel="nextClick" afterEffect="1"/>
                                        <p:tgtEl>
                                          <p:spTgt spid="12"/>
                                        </p:tgtEl>
                                        <p:attrNameLst>
                                          <p:attrName>style.visibility</p:attrName>
                                        </p:attrNameLst>
                                      </p:cBhvr>
                                      <p:to>
                                        <p:strVal val="hidden"/>
                                      </p:to>
                                    </p:set>
                                  </p:subTnLst>
                                </p:cTn>
                              </p:par>
                            </p:childTnLst>
                          </p:cTn>
                        </p:par>
                      </p:childTnLst>
                    </p:cTn>
                  </p:par>
                  <p:par>
                    <p:cTn id="18" fill="hold">
                      <p:stCondLst>
                        <p:cond delay="indefinite"/>
                      </p:stCondLst>
                      <p:childTnLst>
                        <p:par>
                          <p:cTn id="19" fill="hold">
                            <p:stCondLst>
                              <p:cond delay="0"/>
                            </p:stCondLst>
                            <p:childTnLst>
                              <p:par>
                                <p:cTn id="20" presetID="6" presetClass="entr" presetSubtype="16"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circle(in)">
                                      <p:cBhvr>
                                        <p:cTn id="22" dur="75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2"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75DB26-5BF2-26F0-321B-8712CFDAAB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287AB02-1196-6875-6506-2E9DB37D111E}"/>
              </a:ext>
            </a:extLst>
          </p:cNvPr>
          <p:cNvSpPr>
            <a:spLocks noGrp="1"/>
          </p:cNvSpPr>
          <p:nvPr>
            <p:ph type="title"/>
          </p:nvPr>
        </p:nvSpPr>
        <p:spPr>
          <a:xfrm>
            <a:off x="1673157" y="719846"/>
            <a:ext cx="7568120" cy="612843"/>
          </a:xfrm>
        </p:spPr>
        <p:txBody>
          <a:bodyPr>
            <a:normAutofit fontScale="90000"/>
          </a:bodyPr>
          <a:lstStyle/>
          <a:p>
            <a:r>
              <a:rPr lang="en-US" sz="4000" b="1" dirty="0">
                <a:solidFill>
                  <a:schemeClr val="tx2">
                    <a:lumMod val="60000"/>
                    <a:lumOff val="40000"/>
                  </a:schemeClr>
                </a:solidFill>
                <a:latin typeface="Calibri" panose="020F0502020204030204" pitchFamily="34" charset="0"/>
                <a:cs typeface="Calibri" panose="020F0502020204030204" pitchFamily="34" charset="0"/>
              </a:rPr>
              <a:t>Plan </a:t>
            </a:r>
            <a:r>
              <a:rPr lang="en-US" sz="4000" b="1" dirty="0">
                <a:solidFill>
                  <a:schemeClr val="tx1">
                    <a:lumMod val="50000"/>
                    <a:lumOff val="50000"/>
                  </a:schemeClr>
                </a:solidFill>
                <a:latin typeface="Calibri" panose="020F0502020204030204" pitchFamily="34" charset="0"/>
                <a:cs typeface="Calibri" panose="020F0502020204030204" pitchFamily="34" charset="0"/>
              </a:rPr>
              <a:t>Discontinuation</a:t>
            </a:r>
            <a:br>
              <a:rPr lang="en-PK" dirty="0"/>
            </a:br>
            <a:br>
              <a:rPr lang="en-PK" dirty="0"/>
            </a:br>
            <a:endParaRPr lang="en-PK" dirty="0"/>
          </a:p>
        </p:txBody>
      </p:sp>
      <p:pic>
        <p:nvPicPr>
          <p:cNvPr id="9" name="Picture 8" descr="A screenshot of a computer&#10;&#10;AI-generated content may be incorrect.">
            <a:extLst>
              <a:ext uri="{FF2B5EF4-FFF2-40B4-BE49-F238E27FC236}">
                <a16:creationId xmlns:a16="http://schemas.microsoft.com/office/drawing/2014/main" id="{612B79ED-7D44-D18E-86C7-2B2EA3CEDB59}"/>
              </a:ext>
            </a:extLst>
          </p:cNvPr>
          <p:cNvPicPr>
            <a:picLocks noChangeAspect="1"/>
          </p:cNvPicPr>
          <p:nvPr/>
        </p:nvPicPr>
        <p:blipFill>
          <a:blip r:embed="rId2">
            <a:extLst>
              <a:ext uri="{28A0092B-C50C-407E-A947-70E740481C1C}">
                <a14:useLocalDpi xmlns:a14="http://schemas.microsoft.com/office/drawing/2010/main" val="0"/>
              </a:ext>
            </a:extLst>
          </a:blip>
          <a:srcRect l="10851" t="32340" r="47420" b="30541"/>
          <a:stretch>
            <a:fillRect/>
          </a:stretch>
        </p:blipFill>
        <p:spPr>
          <a:xfrm>
            <a:off x="5459649" y="1794355"/>
            <a:ext cx="6182358" cy="3093394"/>
          </a:xfrm>
          <a:prstGeom prst="rect">
            <a:avLst/>
          </a:prstGeom>
        </p:spPr>
      </p:pic>
      <p:sp>
        <p:nvSpPr>
          <p:cNvPr id="10" name="TextBox 9">
            <a:extLst>
              <a:ext uri="{FF2B5EF4-FFF2-40B4-BE49-F238E27FC236}">
                <a16:creationId xmlns:a16="http://schemas.microsoft.com/office/drawing/2014/main" id="{9A38D6F3-54AA-5C8F-41CD-FA1BFC7BC682}"/>
              </a:ext>
            </a:extLst>
          </p:cNvPr>
          <p:cNvSpPr txBox="1"/>
          <p:nvPr/>
        </p:nvSpPr>
        <p:spPr>
          <a:xfrm>
            <a:off x="6264613" y="1332689"/>
            <a:ext cx="1682885" cy="461665"/>
          </a:xfrm>
          <a:prstGeom prst="rect">
            <a:avLst/>
          </a:prstGeom>
          <a:noFill/>
        </p:spPr>
        <p:txBody>
          <a:bodyPr wrap="square" rtlCol="0">
            <a:spAutoFit/>
          </a:bodyPr>
          <a:lstStyle/>
          <a:p>
            <a:r>
              <a:rPr lang="en-US" sz="2400" b="1" dirty="0">
                <a:solidFill>
                  <a:schemeClr val="accent2">
                    <a:lumMod val="75000"/>
                  </a:schemeClr>
                </a:solidFill>
                <a:latin typeface="Calibri" panose="020F0502020204030204" pitchFamily="34" charset="0"/>
                <a:cs typeface="Calibri" panose="020F0502020204030204" pitchFamily="34" charset="0"/>
              </a:rPr>
              <a:t>Before</a:t>
            </a:r>
            <a:r>
              <a:rPr lang="en-US" sz="2400" b="1" dirty="0">
                <a:latin typeface="Calibri" panose="020F0502020204030204" pitchFamily="34" charset="0"/>
                <a:cs typeface="Calibri" panose="020F0502020204030204" pitchFamily="34" charset="0"/>
              </a:rPr>
              <a:t> </a:t>
            </a:r>
            <a:r>
              <a:rPr lang="en-US" sz="2400" b="1" dirty="0">
                <a:solidFill>
                  <a:schemeClr val="tx1">
                    <a:lumMod val="50000"/>
                    <a:lumOff val="50000"/>
                  </a:schemeClr>
                </a:solidFill>
                <a:latin typeface="Calibri" panose="020F0502020204030204" pitchFamily="34" charset="0"/>
                <a:cs typeface="Calibri" panose="020F0502020204030204" pitchFamily="34" charset="0"/>
              </a:rPr>
              <a:t>5G</a:t>
            </a:r>
            <a:endParaRPr lang="en-PK" sz="2400" b="1" dirty="0">
              <a:solidFill>
                <a:schemeClr val="tx1">
                  <a:lumMod val="50000"/>
                  <a:lumOff val="50000"/>
                </a:schemeClr>
              </a:solidFill>
              <a:latin typeface="Calibri" panose="020F0502020204030204" pitchFamily="34" charset="0"/>
              <a:cs typeface="Calibri" panose="020F0502020204030204" pitchFamily="34" charset="0"/>
            </a:endParaRPr>
          </a:p>
        </p:txBody>
      </p:sp>
      <p:sp>
        <p:nvSpPr>
          <p:cNvPr id="11" name="TextBox 10">
            <a:extLst>
              <a:ext uri="{FF2B5EF4-FFF2-40B4-BE49-F238E27FC236}">
                <a16:creationId xmlns:a16="http://schemas.microsoft.com/office/drawing/2014/main" id="{BE14F60E-8717-3275-1184-6B78862F4F55}"/>
              </a:ext>
            </a:extLst>
          </p:cNvPr>
          <p:cNvSpPr txBox="1"/>
          <p:nvPr/>
        </p:nvSpPr>
        <p:spPr>
          <a:xfrm>
            <a:off x="9646597" y="1332690"/>
            <a:ext cx="1682885" cy="461665"/>
          </a:xfrm>
          <a:prstGeom prst="rect">
            <a:avLst/>
          </a:prstGeom>
          <a:noFill/>
        </p:spPr>
        <p:txBody>
          <a:bodyPr wrap="square" rtlCol="0">
            <a:spAutoFit/>
          </a:bodyPr>
          <a:lstStyle/>
          <a:p>
            <a:r>
              <a:rPr lang="en-US" sz="2400" b="1" dirty="0">
                <a:solidFill>
                  <a:schemeClr val="tx2">
                    <a:lumMod val="60000"/>
                    <a:lumOff val="40000"/>
                  </a:schemeClr>
                </a:solidFill>
                <a:latin typeface="Calibri" panose="020F0502020204030204" pitchFamily="34" charset="0"/>
                <a:cs typeface="Calibri" panose="020F0502020204030204" pitchFamily="34" charset="0"/>
              </a:rPr>
              <a:t>After</a:t>
            </a:r>
            <a:r>
              <a:rPr lang="en-US" sz="2400" b="1" dirty="0">
                <a:latin typeface="Calibri" panose="020F0502020204030204" pitchFamily="34" charset="0"/>
                <a:cs typeface="Calibri" panose="020F0502020204030204" pitchFamily="34" charset="0"/>
              </a:rPr>
              <a:t> </a:t>
            </a:r>
            <a:r>
              <a:rPr lang="en-US" sz="2400" b="1" dirty="0">
                <a:solidFill>
                  <a:schemeClr val="tx1">
                    <a:lumMod val="50000"/>
                    <a:lumOff val="50000"/>
                  </a:schemeClr>
                </a:solidFill>
                <a:latin typeface="Calibri" panose="020F0502020204030204" pitchFamily="34" charset="0"/>
                <a:cs typeface="Calibri" panose="020F0502020204030204" pitchFamily="34" charset="0"/>
              </a:rPr>
              <a:t>5G</a:t>
            </a:r>
            <a:endParaRPr lang="en-PK" sz="2400" b="1" dirty="0">
              <a:solidFill>
                <a:schemeClr val="tx1">
                  <a:lumMod val="50000"/>
                  <a:lumOff val="50000"/>
                </a:schemeClr>
              </a:solidFill>
              <a:latin typeface="Calibri" panose="020F0502020204030204" pitchFamily="34" charset="0"/>
              <a:cs typeface="Calibri" panose="020F0502020204030204" pitchFamily="34" charset="0"/>
            </a:endParaRPr>
          </a:p>
        </p:txBody>
      </p:sp>
      <p:pic>
        <p:nvPicPr>
          <p:cNvPr id="4" name="Picture 3" descr="A screenshot of a computer&#10;&#10;AI-generated content may be incorrect.">
            <a:extLst>
              <a:ext uri="{FF2B5EF4-FFF2-40B4-BE49-F238E27FC236}">
                <a16:creationId xmlns:a16="http://schemas.microsoft.com/office/drawing/2014/main" id="{228EFFCD-CED4-AE29-A37B-8A3F4A72F172}"/>
              </a:ext>
            </a:extLst>
          </p:cNvPr>
          <p:cNvPicPr>
            <a:picLocks noChangeAspect="1"/>
          </p:cNvPicPr>
          <p:nvPr/>
        </p:nvPicPr>
        <p:blipFill>
          <a:blip r:embed="rId3">
            <a:extLst>
              <a:ext uri="{28A0092B-C50C-407E-A947-70E740481C1C}">
                <a14:useLocalDpi xmlns:a14="http://schemas.microsoft.com/office/drawing/2010/main" val="0"/>
              </a:ext>
            </a:extLst>
          </a:blip>
          <a:srcRect l="13610" t="30771" r="24102" b="39991"/>
          <a:stretch>
            <a:fillRect/>
          </a:stretch>
        </p:blipFill>
        <p:spPr>
          <a:xfrm>
            <a:off x="930612" y="1619656"/>
            <a:ext cx="4373027" cy="1154639"/>
          </a:xfrm>
          <a:prstGeom prst="rect">
            <a:avLst/>
          </a:prstGeom>
          <a:ln w="28575">
            <a:solidFill>
              <a:schemeClr val="tx2">
                <a:lumMod val="40000"/>
                <a:lumOff val="60000"/>
              </a:schemeClr>
            </a:solidFill>
          </a:ln>
        </p:spPr>
      </p:pic>
      <p:pic>
        <p:nvPicPr>
          <p:cNvPr id="6" name="Picture 5" descr="A screenshot of a computer&#10;&#10;AI-generated content may be incorrect.">
            <a:extLst>
              <a:ext uri="{FF2B5EF4-FFF2-40B4-BE49-F238E27FC236}">
                <a16:creationId xmlns:a16="http://schemas.microsoft.com/office/drawing/2014/main" id="{6EC8FADD-09E7-91FE-558F-16DF3B2755E7}"/>
              </a:ext>
            </a:extLst>
          </p:cNvPr>
          <p:cNvPicPr>
            <a:picLocks noChangeAspect="1"/>
          </p:cNvPicPr>
          <p:nvPr/>
        </p:nvPicPr>
        <p:blipFill>
          <a:blip r:embed="rId4">
            <a:extLst>
              <a:ext uri="{28A0092B-C50C-407E-A947-70E740481C1C}">
                <a14:useLocalDpi xmlns:a14="http://schemas.microsoft.com/office/drawing/2010/main" val="0"/>
              </a:ext>
            </a:extLst>
          </a:blip>
          <a:srcRect l="13929" t="31991" r="23996" b="39492"/>
          <a:stretch>
            <a:fillRect/>
          </a:stretch>
        </p:blipFill>
        <p:spPr>
          <a:xfrm>
            <a:off x="930612" y="2924205"/>
            <a:ext cx="4373027" cy="1154639"/>
          </a:xfrm>
          <a:prstGeom prst="rect">
            <a:avLst/>
          </a:prstGeom>
          <a:ln w="28575">
            <a:solidFill>
              <a:schemeClr val="tx2">
                <a:lumMod val="40000"/>
                <a:lumOff val="60000"/>
              </a:schemeClr>
            </a:solidFill>
          </a:ln>
        </p:spPr>
      </p:pic>
      <p:pic>
        <p:nvPicPr>
          <p:cNvPr id="8" name="Picture 7" descr="A screenshot of a computer&#10;&#10;AI-generated content may be incorrect.">
            <a:extLst>
              <a:ext uri="{FF2B5EF4-FFF2-40B4-BE49-F238E27FC236}">
                <a16:creationId xmlns:a16="http://schemas.microsoft.com/office/drawing/2014/main" id="{850A500E-6D1B-82EC-9379-88BB2DCD428F}"/>
              </a:ext>
            </a:extLst>
          </p:cNvPr>
          <p:cNvPicPr>
            <a:picLocks noChangeAspect="1"/>
          </p:cNvPicPr>
          <p:nvPr/>
        </p:nvPicPr>
        <p:blipFill>
          <a:blip r:embed="rId5">
            <a:extLst>
              <a:ext uri="{28A0092B-C50C-407E-A947-70E740481C1C}">
                <a14:useLocalDpi xmlns:a14="http://schemas.microsoft.com/office/drawing/2010/main" val="0"/>
              </a:ext>
            </a:extLst>
          </a:blip>
          <a:srcRect l="13616" t="30874" r="24185" b="38510"/>
          <a:stretch>
            <a:fillRect/>
          </a:stretch>
        </p:blipFill>
        <p:spPr>
          <a:xfrm>
            <a:off x="930612" y="4228754"/>
            <a:ext cx="4373027" cy="1154639"/>
          </a:xfrm>
          <a:prstGeom prst="rect">
            <a:avLst/>
          </a:prstGeom>
          <a:ln w="28575">
            <a:solidFill>
              <a:schemeClr val="tx2">
                <a:lumMod val="40000"/>
                <a:lumOff val="60000"/>
              </a:schemeClr>
            </a:solidFill>
          </a:ln>
        </p:spPr>
      </p:pic>
      <p:sp>
        <p:nvSpPr>
          <p:cNvPr id="12" name="TextBox 11">
            <a:extLst>
              <a:ext uri="{FF2B5EF4-FFF2-40B4-BE49-F238E27FC236}">
                <a16:creationId xmlns:a16="http://schemas.microsoft.com/office/drawing/2014/main" id="{9001DAF3-30A1-513C-8ADD-5A111B40E5D3}"/>
              </a:ext>
            </a:extLst>
          </p:cNvPr>
          <p:cNvSpPr txBox="1"/>
          <p:nvPr/>
        </p:nvSpPr>
        <p:spPr>
          <a:xfrm>
            <a:off x="5457217" y="5171367"/>
            <a:ext cx="4790873" cy="707886"/>
          </a:xfrm>
          <a:prstGeom prst="rect">
            <a:avLst/>
          </a:prstGeom>
          <a:noFill/>
        </p:spPr>
        <p:txBody>
          <a:bodyPr wrap="square" rtlCol="0">
            <a:spAutoFit/>
          </a:bodyPr>
          <a:lstStyle/>
          <a:p>
            <a:pPr marL="342900" indent="-342900">
              <a:buFont typeface="Wingdings" panose="05000000000000000000" pitchFamily="2" charset="2"/>
              <a:buChar char="v"/>
            </a:pPr>
            <a:r>
              <a:rPr lang="en-US" sz="2000" dirty="0">
                <a:latin typeface="Calibri" panose="020F0502020204030204" pitchFamily="34" charset="0"/>
                <a:cs typeface="Calibri" panose="020F0502020204030204" pitchFamily="34" charset="0"/>
              </a:rPr>
              <a:t>Plans P8, P9 and P10 were discontinued.</a:t>
            </a:r>
            <a:endParaRPr lang="en-PK" sz="2000" dirty="0">
              <a:latin typeface="Calibri" panose="020F0502020204030204" pitchFamily="34" charset="0"/>
              <a:cs typeface="Calibri" panose="020F0502020204030204" pitchFamily="34" charset="0"/>
            </a:endParaRPr>
          </a:p>
          <a:p>
            <a:pPr marL="342900" indent="-342900">
              <a:buFont typeface="Wingdings" panose="05000000000000000000" pitchFamily="2" charset="2"/>
              <a:buChar char="v"/>
            </a:pPr>
            <a:r>
              <a:rPr lang="en-US" sz="2000" dirty="0">
                <a:latin typeface="Calibri" panose="020F0502020204030204" pitchFamily="34" charset="0"/>
                <a:cs typeface="Calibri" panose="020F0502020204030204" pitchFamily="34" charset="0"/>
              </a:rPr>
              <a:t>Minimal contribution to revenue.</a:t>
            </a:r>
            <a:endParaRPr lang="en-PK" sz="2000" dirty="0">
              <a:latin typeface="Calibri" panose="020F0502020204030204" pitchFamily="34" charset="0"/>
              <a:cs typeface="Calibri" panose="020F0502020204030204" pitchFamily="34" charset="0"/>
            </a:endParaRPr>
          </a:p>
        </p:txBody>
      </p:sp>
      <p:sp>
        <p:nvSpPr>
          <p:cNvPr id="3" name="Rectangle 2">
            <a:extLst>
              <a:ext uri="{FF2B5EF4-FFF2-40B4-BE49-F238E27FC236}">
                <a16:creationId xmlns:a16="http://schemas.microsoft.com/office/drawing/2014/main" id="{18210B0C-F5D8-F54A-B0BB-13197D4E0DB9}"/>
              </a:ext>
            </a:extLst>
          </p:cNvPr>
          <p:cNvSpPr/>
          <p:nvPr/>
        </p:nvSpPr>
        <p:spPr>
          <a:xfrm>
            <a:off x="5457217" y="1794354"/>
            <a:ext cx="6184790" cy="3093395"/>
          </a:xfrm>
          <a:prstGeom prst="rect">
            <a:avLst/>
          </a:prstGeom>
          <a:noFill/>
          <a:ln w="28575">
            <a:solidFill>
              <a:schemeClr val="tx2">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K" dirty="0">
              <a:solidFill>
                <a:schemeClr val="tx2">
                  <a:lumMod val="40000"/>
                  <a:lumOff val="60000"/>
                </a:schemeClr>
              </a:solidFill>
            </a:endParaRPr>
          </a:p>
        </p:txBody>
      </p:sp>
      <p:cxnSp>
        <p:nvCxnSpPr>
          <p:cNvPr id="7" name="Straight Connector 6">
            <a:extLst>
              <a:ext uri="{FF2B5EF4-FFF2-40B4-BE49-F238E27FC236}">
                <a16:creationId xmlns:a16="http://schemas.microsoft.com/office/drawing/2014/main" id="{113DDADC-0F6A-D2D2-91C7-060E213EEE55}"/>
              </a:ext>
            </a:extLst>
          </p:cNvPr>
          <p:cNvCxnSpPr>
            <a:cxnSpLocks/>
          </p:cNvCxnSpPr>
          <p:nvPr/>
        </p:nvCxnSpPr>
        <p:spPr>
          <a:xfrm>
            <a:off x="8677072" y="1817381"/>
            <a:ext cx="0" cy="3070367"/>
          </a:xfrm>
          <a:prstGeom prst="line">
            <a:avLst/>
          </a:prstGeom>
          <a:ln w="38100"/>
        </p:spPr>
        <p:style>
          <a:lnRef idx="3">
            <a:schemeClr val="dk1"/>
          </a:lnRef>
          <a:fillRef idx="0">
            <a:schemeClr val="dk1"/>
          </a:fillRef>
          <a:effectRef idx="2">
            <a:schemeClr val="dk1"/>
          </a:effectRef>
          <a:fontRef idx="minor">
            <a:schemeClr val="tx1"/>
          </a:fontRef>
        </p:style>
      </p:cxnSp>
      <p:sp>
        <p:nvSpPr>
          <p:cNvPr id="5" name="Rectangle 4">
            <a:extLst>
              <a:ext uri="{FF2B5EF4-FFF2-40B4-BE49-F238E27FC236}">
                <a16:creationId xmlns:a16="http://schemas.microsoft.com/office/drawing/2014/main" id="{7C189656-187B-CE13-BFF4-A4D290E72575}"/>
              </a:ext>
            </a:extLst>
          </p:cNvPr>
          <p:cNvSpPr/>
          <p:nvPr/>
        </p:nvSpPr>
        <p:spPr>
          <a:xfrm>
            <a:off x="5933872" y="4078843"/>
            <a:ext cx="2743200" cy="808905"/>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K" dirty="0">
              <a:solidFill>
                <a:srgbClr val="FF0000"/>
              </a:solidFill>
            </a:endParaRPr>
          </a:p>
        </p:txBody>
      </p:sp>
    </p:spTree>
    <p:extLst>
      <p:ext uri="{BB962C8B-B14F-4D97-AF65-F5344CB8AC3E}">
        <p14:creationId xmlns:p14="http://schemas.microsoft.com/office/powerpoint/2010/main" val="3712697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ircle(in)">
                                      <p:cBhvr>
                                        <p:cTn id="7" dur="7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EB232-019E-38F6-DDE7-6481B7FAF07E}"/>
              </a:ext>
            </a:extLst>
          </p:cNvPr>
          <p:cNvSpPr>
            <a:spLocks noGrp="1"/>
          </p:cNvSpPr>
          <p:nvPr>
            <p:ph type="title"/>
          </p:nvPr>
        </p:nvSpPr>
        <p:spPr>
          <a:xfrm>
            <a:off x="4656027" y="2190263"/>
            <a:ext cx="2471384" cy="835039"/>
          </a:xfrm>
        </p:spPr>
        <p:txBody>
          <a:bodyPr/>
          <a:lstStyle/>
          <a:p>
            <a:r>
              <a:rPr lang="en-US" b="1" dirty="0">
                <a:solidFill>
                  <a:schemeClr val="tx2">
                    <a:lumMod val="60000"/>
                    <a:lumOff val="40000"/>
                  </a:schemeClr>
                </a:solidFill>
                <a:latin typeface="Calibri" panose="020F0502020204030204" pitchFamily="34" charset="0"/>
                <a:cs typeface="Calibri" panose="020F0502020204030204" pitchFamily="34" charset="0"/>
              </a:rPr>
              <a:t>Conclusion</a:t>
            </a:r>
            <a:endParaRPr lang="en-PK" dirty="0">
              <a:solidFill>
                <a:schemeClr val="tx2">
                  <a:lumMod val="60000"/>
                  <a:lumOff val="40000"/>
                </a:schemeClr>
              </a:solidFill>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687B1BFD-9D27-D8AF-2EA2-73065E23F9C8}"/>
              </a:ext>
            </a:extLst>
          </p:cNvPr>
          <p:cNvSpPr>
            <a:spLocks noGrp="1"/>
          </p:cNvSpPr>
          <p:nvPr>
            <p:ph idx="1"/>
          </p:nvPr>
        </p:nvSpPr>
        <p:spPr>
          <a:xfrm>
            <a:off x="4126976" y="3025302"/>
            <a:ext cx="5591750" cy="2136843"/>
          </a:xfrm>
        </p:spPr>
        <p:txBody>
          <a:bodyPr/>
          <a:lstStyle/>
          <a:p>
            <a:r>
              <a:rPr lang="en-US" sz="2000" dirty="0">
                <a:latin typeface="Calibri" panose="020F0502020204030204" pitchFamily="34" charset="0"/>
                <a:cs typeface="Calibri" panose="020F0502020204030204" pitchFamily="34" charset="0"/>
              </a:rPr>
              <a:t>Challenges and opportunities</a:t>
            </a:r>
            <a:endParaRPr lang="en-PK" sz="2000" dirty="0">
              <a:latin typeface="Calibri" panose="020F0502020204030204" pitchFamily="34" charset="0"/>
              <a:cs typeface="Calibri" panose="020F0502020204030204" pitchFamily="34" charset="0"/>
            </a:endParaRPr>
          </a:p>
          <a:p>
            <a:r>
              <a:rPr lang="en-US" sz="2000" dirty="0">
                <a:latin typeface="Calibri" panose="020F0502020204030204" pitchFamily="34" charset="0"/>
                <a:cs typeface="Calibri" panose="020F0502020204030204" pitchFamily="34" charset="0"/>
              </a:rPr>
              <a:t>Adapting to the 5G market</a:t>
            </a:r>
            <a:endParaRPr lang="en-PK" sz="2000" dirty="0">
              <a:latin typeface="Calibri" panose="020F0502020204030204" pitchFamily="34" charset="0"/>
              <a:cs typeface="Calibri" panose="020F0502020204030204" pitchFamily="34" charset="0"/>
            </a:endParaRPr>
          </a:p>
          <a:p>
            <a:r>
              <a:rPr lang="en-US" sz="2000" dirty="0">
                <a:latin typeface="Calibri" panose="020F0502020204030204" pitchFamily="34" charset="0"/>
                <a:cs typeface="Calibri" panose="020F0502020204030204" pitchFamily="34" charset="0"/>
              </a:rPr>
              <a:t>Improvement underperforming plans</a:t>
            </a:r>
            <a:endParaRPr lang="en-PK" sz="2000" dirty="0">
              <a:latin typeface="Calibri" panose="020F0502020204030204" pitchFamily="34" charset="0"/>
              <a:cs typeface="Calibri" panose="020F0502020204030204" pitchFamily="34" charset="0"/>
            </a:endParaRPr>
          </a:p>
          <a:p>
            <a:r>
              <a:rPr lang="en-US" sz="2000" dirty="0">
                <a:latin typeface="Calibri" panose="020F0502020204030204" pitchFamily="34" charset="0"/>
                <a:cs typeface="Calibri" panose="020F0502020204030204" pitchFamily="34" charset="0"/>
              </a:rPr>
              <a:t>Discontinuing largely effected plan</a:t>
            </a:r>
            <a:endParaRPr lang="en-PK" sz="2000" dirty="0">
              <a:latin typeface="Calibri" panose="020F0502020204030204" pitchFamily="34" charset="0"/>
              <a:cs typeface="Calibri" panose="020F0502020204030204" pitchFamily="34" charset="0"/>
            </a:endParaRPr>
          </a:p>
          <a:p>
            <a:endParaRPr lang="en-PK" dirty="0"/>
          </a:p>
        </p:txBody>
      </p:sp>
    </p:spTree>
    <p:extLst>
      <p:ext uri="{BB962C8B-B14F-4D97-AF65-F5344CB8AC3E}">
        <p14:creationId xmlns:p14="http://schemas.microsoft.com/office/powerpoint/2010/main" val="26530456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EC0ED4-5751-CB78-8D5B-4A2DE46CF6BD}"/>
              </a:ext>
            </a:extLst>
          </p:cNvPr>
          <p:cNvSpPr>
            <a:spLocks noGrp="1"/>
          </p:cNvSpPr>
          <p:nvPr>
            <p:ph type="title"/>
          </p:nvPr>
        </p:nvSpPr>
        <p:spPr>
          <a:xfrm>
            <a:off x="2158982" y="2748063"/>
            <a:ext cx="7874036" cy="1361874"/>
          </a:xfrm>
        </p:spPr>
        <p:txBody>
          <a:bodyPr>
            <a:normAutofit/>
          </a:bodyPr>
          <a:lstStyle/>
          <a:p>
            <a:pPr algn="ctr"/>
            <a:r>
              <a:rPr lang="en-US" sz="8000" b="1" dirty="0">
                <a:solidFill>
                  <a:schemeClr val="tx2">
                    <a:lumMod val="60000"/>
                    <a:lumOff val="40000"/>
                  </a:schemeClr>
                </a:solidFill>
                <a:latin typeface="Vladimir Script" panose="03050402040407070305" pitchFamily="66" charset="0"/>
              </a:rPr>
              <a:t>Thank you</a:t>
            </a:r>
            <a:endParaRPr lang="en-PK" sz="8000" b="1" dirty="0">
              <a:solidFill>
                <a:schemeClr val="tx2">
                  <a:lumMod val="60000"/>
                  <a:lumOff val="40000"/>
                </a:schemeClr>
              </a:solidFill>
              <a:latin typeface="Vladimir Script" panose="03050402040407070305" pitchFamily="66" charset="0"/>
            </a:endParaRPr>
          </a:p>
        </p:txBody>
      </p:sp>
    </p:spTree>
    <p:extLst>
      <p:ext uri="{BB962C8B-B14F-4D97-AF65-F5344CB8AC3E}">
        <p14:creationId xmlns:p14="http://schemas.microsoft.com/office/powerpoint/2010/main" val="27698327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36E7C5-9DB8-9030-8ECE-2BBA9A836485}"/>
              </a:ext>
            </a:extLst>
          </p:cNvPr>
          <p:cNvSpPr>
            <a:spLocks noGrp="1"/>
          </p:cNvSpPr>
          <p:nvPr>
            <p:ph type="title"/>
          </p:nvPr>
        </p:nvSpPr>
        <p:spPr>
          <a:xfrm>
            <a:off x="2592925" y="1857982"/>
            <a:ext cx="8911687" cy="747409"/>
          </a:xfrm>
        </p:spPr>
        <p:txBody>
          <a:bodyPr/>
          <a:lstStyle/>
          <a:p>
            <a:r>
              <a:rPr lang="en-PK" b="1" dirty="0">
                <a:solidFill>
                  <a:schemeClr val="tx2">
                    <a:lumMod val="60000"/>
                    <a:lumOff val="40000"/>
                  </a:schemeClr>
                </a:solidFill>
                <a:latin typeface="Calibri" panose="020F0502020204030204" pitchFamily="34" charset="0"/>
                <a:cs typeface="Calibri" panose="020F0502020204030204" pitchFamily="34" charset="0"/>
              </a:rPr>
              <a:t>Overview</a:t>
            </a:r>
            <a:endParaRPr lang="en-PK" dirty="0">
              <a:solidFill>
                <a:schemeClr val="tx2">
                  <a:lumMod val="60000"/>
                  <a:lumOff val="40000"/>
                </a:schemeClr>
              </a:solidFill>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7925668A-A51F-3798-DABA-2A2450546BEB}"/>
              </a:ext>
            </a:extLst>
          </p:cNvPr>
          <p:cNvSpPr>
            <a:spLocks noGrp="1"/>
          </p:cNvSpPr>
          <p:nvPr>
            <p:ph idx="1"/>
          </p:nvPr>
        </p:nvSpPr>
        <p:spPr>
          <a:xfrm>
            <a:off x="2589212" y="2743200"/>
            <a:ext cx="7906933" cy="1984443"/>
          </a:xfrm>
        </p:spPr>
        <p:txBody>
          <a:bodyPr>
            <a:normAutofit lnSpcReduction="10000"/>
          </a:bodyPr>
          <a:lstStyle/>
          <a:p>
            <a:pPr marL="0" indent="0" algn="just">
              <a:buNone/>
            </a:pPr>
            <a:r>
              <a:rPr lang="en-US" sz="2100" dirty="0">
                <a:latin typeface="Calibri" panose="020F0502020204030204" pitchFamily="34" charset="0"/>
                <a:cs typeface="Calibri" panose="020F0502020204030204" pitchFamily="34" charset="0"/>
              </a:rPr>
              <a:t>In June, Wavecon—one of the leading names in telecom—launched its advanced 5G service. Our goal with this analysis is to dive deep into the dashboard and uncover meaningful insights across several critical dimensions. We will look at overall revenue trends, identify any lagging key performance indicators (</a:t>
            </a:r>
            <a:r>
              <a:rPr lang="en-US" sz="2100" b="1" dirty="0">
                <a:latin typeface="Calibri" panose="020F0502020204030204" pitchFamily="34" charset="0"/>
                <a:cs typeface="Calibri" panose="020F0502020204030204" pitchFamily="34" charset="0"/>
              </a:rPr>
              <a:t>KPIs</a:t>
            </a:r>
            <a:r>
              <a:rPr lang="en-US" sz="2100" dirty="0">
                <a:latin typeface="Calibri" panose="020F0502020204030204" pitchFamily="34" charset="0"/>
                <a:cs typeface="Calibri" panose="020F0502020204030204" pitchFamily="34" charset="0"/>
              </a:rPr>
              <a:t>), and compare how the company’s various service plans are performing relative to each other.</a:t>
            </a:r>
            <a:endParaRPr lang="en-PK" sz="2100" dirty="0">
              <a:latin typeface="Calibri" panose="020F0502020204030204" pitchFamily="34" charset="0"/>
              <a:cs typeface="Calibri" panose="020F0502020204030204" pitchFamily="34" charset="0"/>
            </a:endParaRPr>
          </a:p>
          <a:p>
            <a:pPr marL="0" indent="0" algn="just">
              <a:buNone/>
            </a:pPr>
            <a:endParaRPr lang="en-PK"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6245986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1530F4-6D39-7E38-1BE3-FDE09B94FC5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AAA9038-B840-33E8-871F-2C13295F4677}"/>
              </a:ext>
            </a:extLst>
          </p:cNvPr>
          <p:cNvSpPr>
            <a:spLocks noGrp="1"/>
          </p:cNvSpPr>
          <p:nvPr>
            <p:ph type="title"/>
          </p:nvPr>
        </p:nvSpPr>
        <p:spPr>
          <a:xfrm>
            <a:off x="1556426" y="739302"/>
            <a:ext cx="4095344" cy="1692613"/>
          </a:xfrm>
        </p:spPr>
        <p:txBody>
          <a:bodyPr>
            <a:normAutofit fontScale="90000"/>
          </a:bodyPr>
          <a:lstStyle/>
          <a:p>
            <a:r>
              <a:rPr lang="en-US" sz="4000" b="1" dirty="0">
                <a:solidFill>
                  <a:schemeClr val="accent1">
                    <a:lumMod val="60000"/>
                    <a:lumOff val="40000"/>
                  </a:schemeClr>
                </a:solidFill>
                <a:latin typeface="Calibri" panose="020F0502020204030204" pitchFamily="34" charset="0"/>
                <a:cs typeface="Calibri" panose="020F0502020204030204" pitchFamily="34" charset="0"/>
              </a:rPr>
              <a:t>Revenue</a:t>
            </a:r>
            <a:r>
              <a:rPr lang="en-US" sz="4000" b="1" dirty="0">
                <a:solidFill>
                  <a:schemeClr val="tx1">
                    <a:lumMod val="50000"/>
                    <a:lumOff val="50000"/>
                  </a:schemeClr>
                </a:solidFill>
                <a:latin typeface="Calibri" panose="020F0502020204030204" pitchFamily="34" charset="0"/>
                <a:cs typeface="Calibri" panose="020F0502020204030204" pitchFamily="34" charset="0"/>
              </a:rPr>
              <a:t> Impact Post </a:t>
            </a:r>
            <a:r>
              <a:rPr lang="en-US" sz="4000" b="1" dirty="0">
                <a:solidFill>
                  <a:schemeClr val="tx2">
                    <a:lumMod val="60000"/>
                    <a:lumOff val="40000"/>
                  </a:schemeClr>
                </a:solidFill>
                <a:latin typeface="Calibri" panose="020F0502020204030204" pitchFamily="34" charset="0"/>
                <a:cs typeface="Calibri" panose="020F0502020204030204" pitchFamily="34" charset="0"/>
              </a:rPr>
              <a:t>5G</a:t>
            </a:r>
            <a:r>
              <a:rPr lang="en-US" sz="4000" b="1" dirty="0">
                <a:solidFill>
                  <a:schemeClr val="tx1">
                    <a:lumMod val="50000"/>
                    <a:lumOff val="50000"/>
                  </a:schemeClr>
                </a:solidFill>
                <a:latin typeface="Calibri" panose="020F0502020204030204" pitchFamily="34" charset="0"/>
                <a:cs typeface="Calibri" panose="020F0502020204030204" pitchFamily="34" charset="0"/>
              </a:rPr>
              <a:t> Launch</a:t>
            </a:r>
            <a:br>
              <a:rPr lang="en-PK" dirty="0"/>
            </a:br>
            <a:endParaRPr lang="en-PK" dirty="0"/>
          </a:p>
        </p:txBody>
      </p:sp>
      <p:sp>
        <p:nvSpPr>
          <p:cNvPr id="3" name="Content Placeholder 2">
            <a:extLst>
              <a:ext uri="{FF2B5EF4-FFF2-40B4-BE49-F238E27FC236}">
                <a16:creationId xmlns:a16="http://schemas.microsoft.com/office/drawing/2014/main" id="{E5B57C15-B7B7-786C-DF51-BFCBD28E8D8D}"/>
              </a:ext>
            </a:extLst>
          </p:cNvPr>
          <p:cNvSpPr>
            <a:spLocks noGrp="1"/>
          </p:cNvSpPr>
          <p:nvPr>
            <p:ph idx="1"/>
          </p:nvPr>
        </p:nvSpPr>
        <p:spPr>
          <a:xfrm>
            <a:off x="1556426" y="2042809"/>
            <a:ext cx="4260714" cy="2859931"/>
          </a:xfrm>
        </p:spPr>
        <p:txBody>
          <a:bodyPr>
            <a:normAutofit/>
          </a:bodyPr>
          <a:lstStyle/>
          <a:p>
            <a:r>
              <a:rPr lang="en-US" sz="2000" dirty="0">
                <a:latin typeface="Calibri" panose="020F0502020204030204" pitchFamily="34" charset="0"/>
                <a:cs typeface="Calibri" panose="020F0502020204030204" pitchFamily="34" charset="0"/>
              </a:rPr>
              <a:t>Total revenue before and after the 5G launch.</a:t>
            </a:r>
            <a:endParaRPr lang="en-PK" sz="2000" dirty="0">
              <a:latin typeface="Calibri" panose="020F0502020204030204" pitchFamily="34" charset="0"/>
              <a:cs typeface="Calibri" panose="020F0502020204030204" pitchFamily="34" charset="0"/>
            </a:endParaRPr>
          </a:p>
          <a:p>
            <a:r>
              <a:rPr lang="en-US" sz="2000" dirty="0">
                <a:latin typeface="Calibri" panose="020F0502020204030204" pitchFamily="34" charset="0"/>
                <a:cs typeface="Calibri" panose="020F0502020204030204" pitchFamily="34" charset="0"/>
              </a:rPr>
              <a:t>Cities with the most significant revenue changes.</a:t>
            </a:r>
            <a:endParaRPr lang="en-PK" sz="2000" dirty="0">
              <a:latin typeface="Calibri" panose="020F0502020204030204" pitchFamily="34" charset="0"/>
              <a:cs typeface="Calibri" panose="020F0502020204030204" pitchFamily="34" charset="0"/>
            </a:endParaRPr>
          </a:p>
          <a:p>
            <a:r>
              <a:rPr lang="en-US" sz="2000" dirty="0">
                <a:latin typeface="Calibri" panose="020F0502020204030204" pitchFamily="34" charset="0"/>
                <a:cs typeface="Calibri" panose="020F0502020204030204" pitchFamily="34" charset="0"/>
              </a:rPr>
              <a:t>Positive and negative impact.</a:t>
            </a:r>
            <a:endParaRPr lang="en-PK" sz="2000" dirty="0">
              <a:latin typeface="Calibri" panose="020F0502020204030204" pitchFamily="34" charset="0"/>
              <a:cs typeface="Calibri" panose="020F0502020204030204" pitchFamily="34" charset="0"/>
            </a:endParaRPr>
          </a:p>
          <a:p>
            <a:pPr marL="0" indent="0">
              <a:buNone/>
            </a:pPr>
            <a:endParaRPr lang="en-PK" dirty="0"/>
          </a:p>
        </p:txBody>
      </p:sp>
      <p:pic>
        <p:nvPicPr>
          <p:cNvPr id="9" name="Picture 8" descr="A black and white symbols&#10;&#10;AI-generated content may be incorrect.">
            <a:extLst>
              <a:ext uri="{FF2B5EF4-FFF2-40B4-BE49-F238E27FC236}">
                <a16:creationId xmlns:a16="http://schemas.microsoft.com/office/drawing/2014/main" id="{6F9862B1-281D-1E81-E962-E6C0F9B9BF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51770" y="890081"/>
            <a:ext cx="5963056" cy="1001949"/>
          </a:xfrm>
          <a:prstGeom prst="rect">
            <a:avLst/>
          </a:prstGeom>
          <a:ln w="28575">
            <a:solidFill>
              <a:schemeClr val="tx2">
                <a:lumMod val="40000"/>
                <a:lumOff val="60000"/>
              </a:schemeClr>
            </a:solidFill>
          </a:ln>
        </p:spPr>
      </p:pic>
      <p:pic>
        <p:nvPicPr>
          <p:cNvPr id="11" name="Picture 10" descr="A graph of cities with text&#10;&#10;AI-generated content may be incorrect.">
            <a:extLst>
              <a:ext uri="{FF2B5EF4-FFF2-40B4-BE49-F238E27FC236}">
                <a16:creationId xmlns:a16="http://schemas.microsoft.com/office/drawing/2014/main" id="{37580A80-9725-F924-A444-1031FFD087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18373" y="2217907"/>
            <a:ext cx="4829849" cy="3896269"/>
          </a:xfrm>
          <a:prstGeom prst="rect">
            <a:avLst/>
          </a:prstGeom>
          <a:ln w="28575">
            <a:solidFill>
              <a:schemeClr val="tx2">
                <a:lumMod val="40000"/>
                <a:lumOff val="60000"/>
              </a:schemeClr>
            </a:solidFill>
          </a:ln>
        </p:spPr>
      </p:pic>
      <p:sp>
        <p:nvSpPr>
          <p:cNvPr id="4" name="Rectangle 3">
            <a:extLst>
              <a:ext uri="{FF2B5EF4-FFF2-40B4-BE49-F238E27FC236}">
                <a16:creationId xmlns:a16="http://schemas.microsoft.com/office/drawing/2014/main" id="{088666B6-51DB-542D-1B49-CA6352DC82F3}"/>
              </a:ext>
            </a:extLst>
          </p:cNvPr>
          <p:cNvSpPr/>
          <p:nvPr/>
        </p:nvSpPr>
        <p:spPr>
          <a:xfrm>
            <a:off x="7137636" y="811043"/>
            <a:ext cx="1393521" cy="1160024"/>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K" dirty="0">
              <a:solidFill>
                <a:srgbClr val="FF0000"/>
              </a:solidFill>
            </a:endParaRPr>
          </a:p>
        </p:txBody>
      </p:sp>
      <p:sp>
        <p:nvSpPr>
          <p:cNvPr id="5" name="Rectangle 4">
            <a:extLst>
              <a:ext uri="{FF2B5EF4-FFF2-40B4-BE49-F238E27FC236}">
                <a16:creationId xmlns:a16="http://schemas.microsoft.com/office/drawing/2014/main" id="{8D2ABACC-849E-4B23-FE05-8D44E290B6FE}"/>
              </a:ext>
            </a:extLst>
          </p:cNvPr>
          <p:cNvSpPr/>
          <p:nvPr/>
        </p:nvSpPr>
        <p:spPr>
          <a:xfrm>
            <a:off x="8732972" y="811043"/>
            <a:ext cx="1393521" cy="1160024"/>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K" dirty="0">
              <a:solidFill>
                <a:srgbClr val="FF0000"/>
              </a:solidFill>
            </a:endParaRPr>
          </a:p>
        </p:txBody>
      </p:sp>
      <p:sp>
        <p:nvSpPr>
          <p:cNvPr id="6" name="Rectangle 5">
            <a:extLst>
              <a:ext uri="{FF2B5EF4-FFF2-40B4-BE49-F238E27FC236}">
                <a16:creationId xmlns:a16="http://schemas.microsoft.com/office/drawing/2014/main" id="{4E916DC8-7691-CFAE-E9D7-47FC6ED294BA}"/>
              </a:ext>
            </a:extLst>
          </p:cNvPr>
          <p:cNvSpPr/>
          <p:nvPr/>
        </p:nvSpPr>
        <p:spPr>
          <a:xfrm>
            <a:off x="10351461" y="811043"/>
            <a:ext cx="1393521" cy="1160024"/>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K" dirty="0">
              <a:solidFill>
                <a:srgbClr val="FF0000"/>
              </a:solidFill>
            </a:endParaRPr>
          </a:p>
        </p:txBody>
      </p:sp>
      <p:sp>
        <p:nvSpPr>
          <p:cNvPr id="7" name="Rectangle 6">
            <a:extLst>
              <a:ext uri="{FF2B5EF4-FFF2-40B4-BE49-F238E27FC236}">
                <a16:creationId xmlns:a16="http://schemas.microsoft.com/office/drawing/2014/main" id="{649B7574-3761-71C3-2C47-74F7B1224D74}"/>
              </a:ext>
            </a:extLst>
          </p:cNvPr>
          <p:cNvSpPr/>
          <p:nvPr/>
        </p:nvSpPr>
        <p:spPr>
          <a:xfrm>
            <a:off x="6342433" y="2879387"/>
            <a:ext cx="904673" cy="249028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K" dirty="0">
              <a:solidFill>
                <a:srgbClr val="FF0000"/>
              </a:solidFill>
            </a:endParaRPr>
          </a:p>
        </p:txBody>
      </p:sp>
    </p:spTree>
    <p:extLst>
      <p:ext uri="{BB962C8B-B14F-4D97-AF65-F5344CB8AC3E}">
        <p14:creationId xmlns:p14="http://schemas.microsoft.com/office/powerpoint/2010/main" val="2936796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ircle(in)">
                                      <p:cBhvr>
                                        <p:cTn id="7" dur="750"/>
                                        <p:tgtEl>
                                          <p:spTgt spid="4"/>
                                        </p:tgtEl>
                                      </p:cBhvr>
                                    </p:animEffect>
                                  </p:childTnLst>
                                  <p:subTnLst>
                                    <p:set>
                                      <p:cBhvr override="childStyle">
                                        <p:cTn dur="1" fill="hold" display="0" masterRel="nextClick" afterEffect="1"/>
                                        <p:tgtEl>
                                          <p:spTgt spid="4"/>
                                        </p:tgtEl>
                                        <p:attrNameLst>
                                          <p:attrName>style.visibility</p:attrName>
                                        </p:attrNameLst>
                                      </p:cBhvr>
                                      <p:to>
                                        <p:strVal val="hidden"/>
                                      </p:to>
                                    </p:set>
                                  </p:sub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circle(in)">
                                      <p:cBhvr>
                                        <p:cTn id="12" dur="750"/>
                                        <p:tgtEl>
                                          <p:spTgt spid="5"/>
                                        </p:tgtEl>
                                      </p:cBhvr>
                                    </p:animEffect>
                                  </p:childTnLst>
                                  <p:subTnLst>
                                    <p:set>
                                      <p:cBhvr override="childStyle">
                                        <p:cTn dur="1" fill="hold" display="0" masterRel="nextClick" afterEffect="1"/>
                                        <p:tgtEl>
                                          <p:spTgt spid="5"/>
                                        </p:tgtEl>
                                        <p:attrNameLst>
                                          <p:attrName>style.visibility</p:attrName>
                                        </p:attrNameLst>
                                      </p:cBhvr>
                                      <p:to>
                                        <p:strVal val="hidden"/>
                                      </p:to>
                                    </p:set>
                                  </p:sub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circle(in)">
                                      <p:cBhvr>
                                        <p:cTn id="17" dur="750"/>
                                        <p:tgtEl>
                                          <p:spTgt spid="6"/>
                                        </p:tgtEl>
                                      </p:cBhvr>
                                    </p:animEffect>
                                  </p:childTnLst>
                                  <p:subTnLst>
                                    <p:set>
                                      <p:cBhvr override="childStyle">
                                        <p:cTn dur="1" fill="hold" display="0" masterRel="nextClick" afterEffect="1"/>
                                        <p:tgtEl>
                                          <p:spTgt spid="6"/>
                                        </p:tgtEl>
                                        <p:attrNameLst>
                                          <p:attrName>style.visibility</p:attrName>
                                        </p:attrNameLst>
                                      </p:cBhvr>
                                      <p:to>
                                        <p:strVal val="hidden"/>
                                      </p:to>
                                    </p:set>
                                  </p:subTnLst>
                                </p:cTn>
                              </p:par>
                            </p:childTnLst>
                          </p:cTn>
                        </p:par>
                      </p:childTnLst>
                    </p:cTn>
                  </p:par>
                  <p:par>
                    <p:cTn id="18" fill="hold">
                      <p:stCondLst>
                        <p:cond delay="indefinite"/>
                      </p:stCondLst>
                      <p:childTnLst>
                        <p:par>
                          <p:cTn id="19" fill="hold">
                            <p:stCondLst>
                              <p:cond delay="0"/>
                            </p:stCondLst>
                            <p:childTnLst>
                              <p:par>
                                <p:cTn id="20" presetID="6" presetClass="entr" presetSubtype="16"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circle(in)">
                                      <p:cBhvr>
                                        <p:cTn id="22" dur="7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0327B8-AB57-F220-E1CA-7C072B50788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3F3A1C0-4A94-A3AD-F9AE-22C34A6403CC}"/>
              </a:ext>
            </a:extLst>
          </p:cNvPr>
          <p:cNvSpPr>
            <a:spLocks noGrp="1"/>
          </p:cNvSpPr>
          <p:nvPr>
            <p:ph type="title"/>
          </p:nvPr>
        </p:nvSpPr>
        <p:spPr>
          <a:xfrm>
            <a:off x="1556426" y="739302"/>
            <a:ext cx="4095344" cy="1692613"/>
          </a:xfrm>
        </p:spPr>
        <p:txBody>
          <a:bodyPr>
            <a:normAutofit fontScale="90000"/>
          </a:bodyPr>
          <a:lstStyle/>
          <a:p>
            <a:r>
              <a:rPr lang="en-US" sz="4000" b="1" dirty="0">
                <a:solidFill>
                  <a:schemeClr val="accent1">
                    <a:lumMod val="60000"/>
                    <a:lumOff val="40000"/>
                  </a:schemeClr>
                </a:solidFill>
                <a:latin typeface="Calibri" panose="020F0502020204030204" pitchFamily="34" charset="0"/>
                <a:cs typeface="Calibri" panose="020F0502020204030204" pitchFamily="34" charset="0"/>
              </a:rPr>
              <a:t>Revenue</a:t>
            </a:r>
            <a:r>
              <a:rPr lang="en-US" sz="4000" b="1" dirty="0">
                <a:solidFill>
                  <a:schemeClr val="tx1">
                    <a:lumMod val="50000"/>
                    <a:lumOff val="50000"/>
                  </a:schemeClr>
                </a:solidFill>
                <a:latin typeface="Calibri" panose="020F0502020204030204" pitchFamily="34" charset="0"/>
                <a:cs typeface="Calibri" panose="020F0502020204030204" pitchFamily="34" charset="0"/>
              </a:rPr>
              <a:t> Impact Post </a:t>
            </a:r>
            <a:r>
              <a:rPr lang="en-US" sz="4000" b="1" dirty="0">
                <a:solidFill>
                  <a:schemeClr val="tx2">
                    <a:lumMod val="60000"/>
                    <a:lumOff val="40000"/>
                  </a:schemeClr>
                </a:solidFill>
                <a:latin typeface="Calibri" panose="020F0502020204030204" pitchFamily="34" charset="0"/>
                <a:cs typeface="Calibri" panose="020F0502020204030204" pitchFamily="34" charset="0"/>
              </a:rPr>
              <a:t>5G</a:t>
            </a:r>
            <a:r>
              <a:rPr lang="en-US" sz="4000" b="1" dirty="0">
                <a:solidFill>
                  <a:schemeClr val="tx1">
                    <a:lumMod val="50000"/>
                    <a:lumOff val="50000"/>
                  </a:schemeClr>
                </a:solidFill>
                <a:latin typeface="Calibri" panose="020F0502020204030204" pitchFamily="34" charset="0"/>
                <a:cs typeface="Calibri" panose="020F0502020204030204" pitchFamily="34" charset="0"/>
              </a:rPr>
              <a:t> Launch</a:t>
            </a:r>
            <a:br>
              <a:rPr lang="en-PK" dirty="0"/>
            </a:br>
            <a:endParaRPr lang="en-PK" dirty="0"/>
          </a:p>
        </p:txBody>
      </p:sp>
      <p:sp>
        <p:nvSpPr>
          <p:cNvPr id="3" name="Content Placeholder 2">
            <a:extLst>
              <a:ext uri="{FF2B5EF4-FFF2-40B4-BE49-F238E27FC236}">
                <a16:creationId xmlns:a16="http://schemas.microsoft.com/office/drawing/2014/main" id="{9EA8DC64-3C25-CCFF-6F8A-AB9472EE9FBE}"/>
              </a:ext>
            </a:extLst>
          </p:cNvPr>
          <p:cNvSpPr>
            <a:spLocks noGrp="1"/>
          </p:cNvSpPr>
          <p:nvPr>
            <p:ph idx="1"/>
          </p:nvPr>
        </p:nvSpPr>
        <p:spPr>
          <a:xfrm>
            <a:off x="1556426" y="2042809"/>
            <a:ext cx="4260714" cy="2859931"/>
          </a:xfrm>
        </p:spPr>
        <p:txBody>
          <a:bodyPr>
            <a:normAutofit/>
          </a:bodyPr>
          <a:lstStyle/>
          <a:p>
            <a:r>
              <a:rPr lang="en-US" sz="2000" dirty="0">
                <a:latin typeface="Calibri" panose="020F0502020204030204" pitchFamily="34" charset="0"/>
                <a:cs typeface="Calibri" panose="020F0502020204030204" pitchFamily="34" charset="0"/>
              </a:rPr>
              <a:t>Total revenue before and after the 5G launch.</a:t>
            </a:r>
            <a:endParaRPr lang="en-PK" sz="2000" dirty="0">
              <a:latin typeface="Calibri" panose="020F0502020204030204" pitchFamily="34" charset="0"/>
              <a:cs typeface="Calibri" panose="020F0502020204030204" pitchFamily="34" charset="0"/>
            </a:endParaRPr>
          </a:p>
          <a:p>
            <a:r>
              <a:rPr lang="en-US" sz="2000" dirty="0">
                <a:latin typeface="Calibri" panose="020F0502020204030204" pitchFamily="34" charset="0"/>
                <a:cs typeface="Calibri" panose="020F0502020204030204" pitchFamily="34" charset="0"/>
              </a:rPr>
              <a:t>Cities with the most significant revenue changes.</a:t>
            </a:r>
            <a:endParaRPr lang="en-PK" sz="2000" dirty="0">
              <a:latin typeface="Calibri" panose="020F0502020204030204" pitchFamily="34" charset="0"/>
              <a:cs typeface="Calibri" panose="020F0502020204030204" pitchFamily="34" charset="0"/>
            </a:endParaRPr>
          </a:p>
          <a:p>
            <a:r>
              <a:rPr lang="en-US" sz="2000" dirty="0">
                <a:latin typeface="Calibri" panose="020F0502020204030204" pitchFamily="34" charset="0"/>
                <a:cs typeface="Calibri" panose="020F0502020204030204" pitchFamily="34" charset="0"/>
              </a:rPr>
              <a:t>Positive and negative impact.</a:t>
            </a:r>
            <a:endParaRPr lang="en-PK" sz="2000" dirty="0">
              <a:latin typeface="Calibri" panose="020F0502020204030204" pitchFamily="34" charset="0"/>
              <a:cs typeface="Calibri" panose="020F0502020204030204" pitchFamily="34" charset="0"/>
            </a:endParaRPr>
          </a:p>
          <a:p>
            <a:pPr marL="0" indent="0">
              <a:buNone/>
            </a:pPr>
            <a:endParaRPr lang="en-PK" dirty="0"/>
          </a:p>
        </p:txBody>
      </p:sp>
      <p:pic>
        <p:nvPicPr>
          <p:cNvPr id="4" name="Picture 3" descr="A screenshot of a graph&#10;&#10;AI-generated content may be incorrect.">
            <a:extLst>
              <a:ext uri="{FF2B5EF4-FFF2-40B4-BE49-F238E27FC236}">
                <a16:creationId xmlns:a16="http://schemas.microsoft.com/office/drawing/2014/main" id="{DAA0EB6F-F29F-D675-325C-DDC6C91539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51770" y="875491"/>
            <a:ext cx="5830114" cy="4963218"/>
          </a:xfrm>
          <a:prstGeom prst="rect">
            <a:avLst/>
          </a:prstGeom>
          <a:ln w="28575">
            <a:solidFill>
              <a:schemeClr val="tx2">
                <a:lumMod val="40000"/>
                <a:lumOff val="60000"/>
              </a:schemeClr>
            </a:solidFill>
          </a:ln>
        </p:spPr>
      </p:pic>
      <p:pic>
        <p:nvPicPr>
          <p:cNvPr id="17" name="Picture 16" descr="A screenshot of a graph&#10;&#10;AI-generated content may be incorrect.">
            <a:extLst>
              <a:ext uri="{FF2B5EF4-FFF2-40B4-BE49-F238E27FC236}">
                <a16:creationId xmlns:a16="http://schemas.microsoft.com/office/drawing/2014/main" id="{7E1B1287-ECA5-FB03-1E09-EF0FAB1E281C}"/>
              </a:ext>
            </a:extLst>
          </p:cNvPr>
          <p:cNvPicPr>
            <a:picLocks noChangeAspect="1"/>
          </p:cNvPicPr>
          <p:nvPr/>
        </p:nvPicPr>
        <p:blipFill>
          <a:blip r:embed="rId2">
            <a:extLst>
              <a:ext uri="{28A0092B-C50C-407E-A947-70E740481C1C}">
                <a14:useLocalDpi xmlns:a14="http://schemas.microsoft.com/office/drawing/2010/main" val="0"/>
              </a:ext>
            </a:extLst>
          </a:blip>
          <a:srcRect t="81534" b="6902"/>
          <a:stretch>
            <a:fillRect/>
          </a:stretch>
        </p:blipFill>
        <p:spPr>
          <a:xfrm>
            <a:off x="5651770" y="4922196"/>
            <a:ext cx="5830114" cy="573932"/>
          </a:xfrm>
          <a:prstGeom prst="rect">
            <a:avLst/>
          </a:prstGeom>
          <a:ln w="28575">
            <a:solidFill>
              <a:srgbClr val="FF0000"/>
            </a:solidFill>
          </a:ln>
        </p:spPr>
      </p:pic>
      <p:pic>
        <p:nvPicPr>
          <p:cNvPr id="19" name="Picture 18" descr="A screenshot of a graph&#10;&#10;AI-generated content may be incorrect.">
            <a:extLst>
              <a:ext uri="{FF2B5EF4-FFF2-40B4-BE49-F238E27FC236}">
                <a16:creationId xmlns:a16="http://schemas.microsoft.com/office/drawing/2014/main" id="{084D099E-AA96-F1C4-5C59-1EA32DFF749E}"/>
              </a:ext>
            </a:extLst>
          </p:cNvPr>
          <p:cNvPicPr>
            <a:picLocks noChangeAspect="1"/>
          </p:cNvPicPr>
          <p:nvPr/>
        </p:nvPicPr>
        <p:blipFill>
          <a:blip r:embed="rId2">
            <a:extLst>
              <a:ext uri="{28A0092B-C50C-407E-A947-70E740481C1C}">
                <a14:useLocalDpi xmlns:a14="http://schemas.microsoft.com/office/drawing/2010/main" val="0"/>
              </a:ext>
            </a:extLst>
          </a:blip>
          <a:srcRect t="10584" b="72953"/>
          <a:stretch>
            <a:fillRect/>
          </a:stretch>
        </p:blipFill>
        <p:spPr>
          <a:xfrm>
            <a:off x="5651770" y="1400783"/>
            <a:ext cx="5830114" cy="817123"/>
          </a:xfrm>
          <a:prstGeom prst="rect">
            <a:avLst/>
          </a:prstGeom>
          <a:ln w="28575">
            <a:solidFill>
              <a:srgbClr val="FF0000"/>
            </a:solidFill>
          </a:ln>
        </p:spPr>
      </p:pic>
    </p:spTree>
    <p:extLst>
      <p:ext uri="{BB962C8B-B14F-4D97-AF65-F5344CB8AC3E}">
        <p14:creationId xmlns:p14="http://schemas.microsoft.com/office/powerpoint/2010/main" val="30005489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circle(in)">
                                      <p:cBhvr>
                                        <p:cTn id="7" dur="750"/>
                                        <p:tgtEl>
                                          <p:spTgt spid="17"/>
                                        </p:tgtEl>
                                      </p:cBhvr>
                                    </p:animEffect>
                                  </p:childTnLst>
                                </p:cTn>
                              </p:par>
                              <p:par>
                                <p:cTn id="8" presetID="6" presetClass="emph" presetSubtype="0" fill="hold" nodeType="withEffect">
                                  <p:stCondLst>
                                    <p:cond delay="0"/>
                                  </p:stCondLst>
                                  <p:childTnLst>
                                    <p:animScale>
                                      <p:cBhvr>
                                        <p:cTn id="9" dur="750" fill="hold"/>
                                        <p:tgtEl>
                                          <p:spTgt spid="17"/>
                                        </p:tgtEl>
                                      </p:cBhvr>
                                      <p:by x="120000" y="120000"/>
                                    </p:animScale>
                                  </p:childTnLst>
                                  <p:subTnLst>
                                    <p:set>
                                      <p:cBhvr override="childStyle">
                                        <p:cTn dur="1" fill="hold" display="0" masterRel="nextClick" afterEffect="1"/>
                                        <p:tgtEl>
                                          <p:spTgt spid="17"/>
                                        </p:tgtEl>
                                        <p:attrNameLst>
                                          <p:attrName>style.visibility</p:attrName>
                                        </p:attrNameLst>
                                      </p:cBhvr>
                                      <p:to>
                                        <p:strVal val="hidden"/>
                                      </p:to>
                                    </p:set>
                                  </p:subTnLst>
                                </p:cTn>
                              </p:par>
                            </p:childTnLst>
                          </p:cTn>
                        </p:par>
                      </p:childTnLst>
                    </p:cTn>
                  </p:par>
                  <p:par>
                    <p:cTn id="10" fill="hold">
                      <p:stCondLst>
                        <p:cond delay="indefinite"/>
                      </p:stCondLst>
                      <p:childTnLst>
                        <p:par>
                          <p:cTn id="11" fill="hold">
                            <p:stCondLst>
                              <p:cond delay="0"/>
                            </p:stCondLst>
                            <p:childTnLst>
                              <p:par>
                                <p:cTn id="12" presetID="6" presetClass="entr" presetSubtype="16" fill="hold" nodeType="clickEffect">
                                  <p:stCondLst>
                                    <p:cond delay="0"/>
                                  </p:stCondLst>
                                  <p:childTnLst>
                                    <p:set>
                                      <p:cBhvr>
                                        <p:cTn id="13" dur="1" fill="hold">
                                          <p:stCondLst>
                                            <p:cond delay="0"/>
                                          </p:stCondLst>
                                        </p:cTn>
                                        <p:tgtEl>
                                          <p:spTgt spid="19"/>
                                        </p:tgtEl>
                                        <p:attrNameLst>
                                          <p:attrName>style.visibility</p:attrName>
                                        </p:attrNameLst>
                                      </p:cBhvr>
                                      <p:to>
                                        <p:strVal val="visible"/>
                                      </p:to>
                                    </p:set>
                                    <p:animEffect transition="in" filter="circle(in)">
                                      <p:cBhvr>
                                        <p:cTn id="14" dur="750"/>
                                        <p:tgtEl>
                                          <p:spTgt spid="19"/>
                                        </p:tgtEl>
                                      </p:cBhvr>
                                    </p:animEffect>
                                  </p:childTnLst>
                                </p:cTn>
                              </p:par>
                              <p:par>
                                <p:cTn id="15" presetID="6" presetClass="emph" presetSubtype="0" fill="hold" nodeType="withEffect">
                                  <p:stCondLst>
                                    <p:cond delay="0"/>
                                  </p:stCondLst>
                                  <p:childTnLst>
                                    <p:animScale>
                                      <p:cBhvr>
                                        <p:cTn id="16" dur="750" fill="hold"/>
                                        <p:tgtEl>
                                          <p:spTgt spid="19"/>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97D3A2-2E85-AB24-B93F-2694C42F57F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F22ECB5-C0A7-A58A-9298-2A434E713718}"/>
              </a:ext>
            </a:extLst>
          </p:cNvPr>
          <p:cNvSpPr>
            <a:spLocks noGrp="1"/>
          </p:cNvSpPr>
          <p:nvPr>
            <p:ph type="title"/>
          </p:nvPr>
        </p:nvSpPr>
        <p:spPr>
          <a:xfrm>
            <a:off x="1605064" y="680936"/>
            <a:ext cx="6186791" cy="826850"/>
          </a:xfrm>
        </p:spPr>
        <p:txBody>
          <a:bodyPr>
            <a:normAutofit fontScale="90000"/>
          </a:bodyPr>
          <a:lstStyle/>
          <a:p>
            <a:r>
              <a:rPr lang="en-US" sz="4000" b="1" dirty="0">
                <a:solidFill>
                  <a:schemeClr val="tx2">
                    <a:lumMod val="60000"/>
                    <a:lumOff val="40000"/>
                  </a:schemeClr>
                </a:solidFill>
                <a:latin typeface="Calibri" panose="020F0502020204030204" pitchFamily="34" charset="0"/>
                <a:cs typeface="Calibri" panose="020F0502020204030204" pitchFamily="34" charset="0"/>
              </a:rPr>
              <a:t>ARPU</a:t>
            </a:r>
            <a:r>
              <a:rPr lang="en-US" sz="4000" b="1" dirty="0">
                <a:solidFill>
                  <a:schemeClr val="tx1">
                    <a:lumMod val="50000"/>
                    <a:lumOff val="50000"/>
                  </a:schemeClr>
                </a:solidFill>
                <a:latin typeface="Calibri" panose="020F0502020204030204" pitchFamily="34" charset="0"/>
                <a:cs typeface="Calibri" panose="020F0502020204030204" pitchFamily="34" charset="0"/>
              </a:rPr>
              <a:t> Analysis Post </a:t>
            </a:r>
            <a:r>
              <a:rPr lang="en-US" sz="4000" b="1" dirty="0">
                <a:solidFill>
                  <a:schemeClr val="tx2">
                    <a:lumMod val="60000"/>
                    <a:lumOff val="40000"/>
                  </a:schemeClr>
                </a:solidFill>
                <a:latin typeface="Calibri" panose="020F0502020204030204" pitchFamily="34" charset="0"/>
                <a:cs typeface="Calibri" panose="020F0502020204030204" pitchFamily="34" charset="0"/>
              </a:rPr>
              <a:t>5G</a:t>
            </a:r>
            <a:r>
              <a:rPr lang="en-US" sz="4000" b="1" dirty="0">
                <a:solidFill>
                  <a:schemeClr val="tx1">
                    <a:lumMod val="50000"/>
                    <a:lumOff val="50000"/>
                  </a:schemeClr>
                </a:solidFill>
                <a:latin typeface="Calibri" panose="020F0502020204030204" pitchFamily="34" charset="0"/>
                <a:cs typeface="Calibri" panose="020F0502020204030204" pitchFamily="34" charset="0"/>
              </a:rPr>
              <a:t> Launch</a:t>
            </a:r>
            <a:br>
              <a:rPr lang="en-PK" dirty="0"/>
            </a:br>
            <a:endParaRPr lang="en-PK" dirty="0"/>
          </a:p>
        </p:txBody>
      </p:sp>
      <p:sp>
        <p:nvSpPr>
          <p:cNvPr id="3" name="Content Placeholder 2">
            <a:extLst>
              <a:ext uri="{FF2B5EF4-FFF2-40B4-BE49-F238E27FC236}">
                <a16:creationId xmlns:a16="http://schemas.microsoft.com/office/drawing/2014/main" id="{D363DFFA-34D0-B8BB-2BE0-FB82A8860DA9}"/>
              </a:ext>
            </a:extLst>
          </p:cNvPr>
          <p:cNvSpPr>
            <a:spLocks noGrp="1"/>
          </p:cNvSpPr>
          <p:nvPr>
            <p:ph idx="1"/>
          </p:nvPr>
        </p:nvSpPr>
        <p:spPr>
          <a:xfrm>
            <a:off x="1605064" y="1507786"/>
            <a:ext cx="4490936" cy="3550597"/>
          </a:xfrm>
        </p:spPr>
        <p:txBody>
          <a:bodyPr/>
          <a:lstStyle/>
          <a:p>
            <a:pPr marL="0" indent="0">
              <a:buNone/>
            </a:pPr>
            <a:r>
              <a:rPr lang="en-US" sz="2400" b="1" dirty="0">
                <a:solidFill>
                  <a:schemeClr val="tx2">
                    <a:lumMod val="60000"/>
                    <a:lumOff val="40000"/>
                  </a:schemeClr>
                </a:solidFill>
                <a:latin typeface="Calibri" panose="020F0502020204030204" pitchFamily="34" charset="0"/>
                <a:cs typeface="Calibri" panose="020F0502020204030204" pitchFamily="34" charset="0"/>
              </a:rPr>
              <a:t>ARPU – </a:t>
            </a:r>
            <a:r>
              <a:rPr lang="en-US" sz="2400" b="1" dirty="0">
                <a:solidFill>
                  <a:schemeClr val="accent2">
                    <a:lumMod val="75000"/>
                  </a:schemeClr>
                </a:solidFill>
                <a:latin typeface="Calibri" panose="020F0502020204030204" pitchFamily="34" charset="0"/>
                <a:cs typeface="Calibri" panose="020F0502020204030204" pitchFamily="34" charset="0"/>
              </a:rPr>
              <a:t>Average Revenue Per User</a:t>
            </a:r>
            <a:endParaRPr lang="en-PK" sz="2400" b="1" dirty="0">
              <a:solidFill>
                <a:schemeClr val="accent2">
                  <a:lumMod val="75000"/>
                </a:schemeClr>
              </a:solidFill>
              <a:latin typeface="Calibri" panose="020F0502020204030204" pitchFamily="34" charset="0"/>
              <a:cs typeface="Calibri" panose="020F0502020204030204" pitchFamily="34" charset="0"/>
            </a:endParaRPr>
          </a:p>
          <a:p>
            <a:r>
              <a:rPr lang="en-US" sz="2000" dirty="0">
                <a:latin typeface="Calibri" panose="020F0502020204030204" pitchFamily="34" charset="0"/>
                <a:cs typeface="Calibri" panose="020F0502020204030204" pitchFamily="34" charset="0"/>
              </a:rPr>
              <a:t>Average Revenue Per User (ARPU) before and after the 5G launch.</a:t>
            </a:r>
            <a:endParaRPr lang="en-PK" sz="2000" dirty="0">
              <a:latin typeface="Calibri" panose="020F0502020204030204" pitchFamily="34" charset="0"/>
              <a:cs typeface="Calibri" panose="020F0502020204030204" pitchFamily="34" charset="0"/>
            </a:endParaRPr>
          </a:p>
          <a:p>
            <a:r>
              <a:rPr lang="en-US" sz="2000" dirty="0">
                <a:latin typeface="Calibri" panose="020F0502020204030204" pitchFamily="34" charset="0"/>
                <a:cs typeface="Calibri" panose="020F0502020204030204" pitchFamily="34" charset="0"/>
              </a:rPr>
              <a:t>Top and bottom ARPU cities.</a:t>
            </a:r>
            <a:endParaRPr lang="en-PK" sz="2000" dirty="0">
              <a:latin typeface="Calibri" panose="020F0502020204030204" pitchFamily="34" charset="0"/>
              <a:cs typeface="Calibri" panose="020F0502020204030204" pitchFamily="34" charset="0"/>
            </a:endParaRPr>
          </a:p>
          <a:p>
            <a:r>
              <a:rPr lang="en-US" sz="2000" dirty="0">
                <a:latin typeface="Calibri" panose="020F0502020204030204" pitchFamily="34" charset="0"/>
                <a:cs typeface="Calibri" panose="020F0502020204030204" pitchFamily="34" charset="0"/>
              </a:rPr>
              <a:t>Cities with notable ARPU increase and decrease.</a:t>
            </a:r>
            <a:endParaRPr lang="en-PK" sz="2000" dirty="0">
              <a:latin typeface="Calibri" panose="020F0502020204030204" pitchFamily="34" charset="0"/>
              <a:cs typeface="Calibri" panose="020F0502020204030204" pitchFamily="34" charset="0"/>
            </a:endParaRPr>
          </a:p>
          <a:p>
            <a:pPr marL="0" indent="0">
              <a:buNone/>
            </a:pPr>
            <a:endParaRPr lang="en-PK" dirty="0"/>
          </a:p>
        </p:txBody>
      </p:sp>
      <p:pic>
        <p:nvPicPr>
          <p:cNvPr id="5" name="Picture 4" descr="A screenshot of a computer&#10;&#10;AI-generated content may be incorrect.">
            <a:extLst>
              <a:ext uri="{FF2B5EF4-FFF2-40B4-BE49-F238E27FC236}">
                <a16:creationId xmlns:a16="http://schemas.microsoft.com/office/drawing/2014/main" id="{82CEF7D0-89DF-FB43-C236-08B7CC806DAB}"/>
              </a:ext>
            </a:extLst>
          </p:cNvPr>
          <p:cNvPicPr>
            <a:picLocks noChangeAspect="1"/>
          </p:cNvPicPr>
          <p:nvPr/>
        </p:nvPicPr>
        <p:blipFill>
          <a:blip r:embed="rId2">
            <a:extLst>
              <a:ext uri="{28A0092B-C50C-407E-A947-70E740481C1C}">
                <a14:useLocalDpi xmlns:a14="http://schemas.microsoft.com/office/drawing/2010/main" val="0"/>
              </a:ext>
            </a:extLst>
          </a:blip>
          <a:srcRect l="7011" t="28996" r="18942" b="55737"/>
          <a:stretch>
            <a:fillRect/>
          </a:stretch>
        </p:blipFill>
        <p:spPr>
          <a:xfrm>
            <a:off x="6096000" y="1420238"/>
            <a:ext cx="5856051" cy="724711"/>
          </a:xfrm>
          <a:prstGeom prst="rect">
            <a:avLst/>
          </a:prstGeom>
          <a:ln w="28575">
            <a:solidFill>
              <a:schemeClr val="tx2">
                <a:lumMod val="40000"/>
                <a:lumOff val="60000"/>
              </a:schemeClr>
            </a:solidFill>
          </a:ln>
        </p:spPr>
      </p:pic>
      <p:pic>
        <p:nvPicPr>
          <p:cNvPr id="7" name="Picture 6" descr="A screenshot of a computer&#10;&#10;AI-generated content may be incorrect.">
            <a:extLst>
              <a:ext uri="{FF2B5EF4-FFF2-40B4-BE49-F238E27FC236}">
                <a16:creationId xmlns:a16="http://schemas.microsoft.com/office/drawing/2014/main" id="{AA9814A3-C0F1-046F-F368-8A2ADBB6E7CA}"/>
              </a:ext>
            </a:extLst>
          </p:cNvPr>
          <p:cNvPicPr>
            <a:picLocks noChangeAspect="1"/>
          </p:cNvPicPr>
          <p:nvPr/>
        </p:nvPicPr>
        <p:blipFill>
          <a:blip r:embed="rId3">
            <a:extLst>
              <a:ext uri="{28A0092B-C50C-407E-A947-70E740481C1C}">
                <a14:useLocalDpi xmlns:a14="http://schemas.microsoft.com/office/drawing/2010/main" val="0"/>
              </a:ext>
            </a:extLst>
          </a:blip>
          <a:srcRect l="14761" t="41277" r="60346" b="20850"/>
          <a:stretch>
            <a:fillRect/>
          </a:stretch>
        </p:blipFill>
        <p:spPr>
          <a:xfrm>
            <a:off x="6814259" y="2394966"/>
            <a:ext cx="4419532" cy="3782098"/>
          </a:xfrm>
          <a:prstGeom prst="rect">
            <a:avLst/>
          </a:prstGeom>
          <a:ln w="28575">
            <a:solidFill>
              <a:schemeClr val="tx2">
                <a:lumMod val="40000"/>
                <a:lumOff val="60000"/>
              </a:schemeClr>
            </a:solidFill>
          </a:ln>
        </p:spPr>
      </p:pic>
      <p:sp>
        <p:nvSpPr>
          <p:cNvPr id="4" name="Rectangle 3">
            <a:extLst>
              <a:ext uri="{FF2B5EF4-FFF2-40B4-BE49-F238E27FC236}">
                <a16:creationId xmlns:a16="http://schemas.microsoft.com/office/drawing/2014/main" id="{627A7B0E-934C-68BB-15D7-33295D67FE84}"/>
              </a:ext>
            </a:extLst>
          </p:cNvPr>
          <p:cNvSpPr/>
          <p:nvPr/>
        </p:nvSpPr>
        <p:spPr>
          <a:xfrm>
            <a:off x="9082577" y="1322353"/>
            <a:ext cx="1393521" cy="92048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K" dirty="0">
              <a:solidFill>
                <a:srgbClr val="FF0000"/>
              </a:solidFill>
            </a:endParaRPr>
          </a:p>
        </p:txBody>
      </p:sp>
      <p:sp>
        <p:nvSpPr>
          <p:cNvPr id="6" name="Rectangle 5">
            <a:extLst>
              <a:ext uri="{FF2B5EF4-FFF2-40B4-BE49-F238E27FC236}">
                <a16:creationId xmlns:a16="http://schemas.microsoft.com/office/drawing/2014/main" id="{2636CB6D-B4B0-BECE-0338-E8FBC32394BD}"/>
              </a:ext>
            </a:extLst>
          </p:cNvPr>
          <p:cNvSpPr/>
          <p:nvPr/>
        </p:nvSpPr>
        <p:spPr>
          <a:xfrm>
            <a:off x="7526337" y="1322353"/>
            <a:ext cx="1393521" cy="92048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K" dirty="0">
              <a:solidFill>
                <a:srgbClr val="FF0000"/>
              </a:solidFill>
            </a:endParaRPr>
          </a:p>
        </p:txBody>
      </p:sp>
      <p:sp>
        <p:nvSpPr>
          <p:cNvPr id="8" name="Rectangle 7">
            <a:extLst>
              <a:ext uri="{FF2B5EF4-FFF2-40B4-BE49-F238E27FC236}">
                <a16:creationId xmlns:a16="http://schemas.microsoft.com/office/drawing/2014/main" id="{226BED8F-5DD4-449F-7819-5A266E2393BA}"/>
              </a:ext>
            </a:extLst>
          </p:cNvPr>
          <p:cNvSpPr/>
          <p:nvPr/>
        </p:nvSpPr>
        <p:spPr>
          <a:xfrm>
            <a:off x="10586936" y="1312017"/>
            <a:ext cx="1393521" cy="92048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K" dirty="0">
              <a:solidFill>
                <a:srgbClr val="FF0000"/>
              </a:solidFill>
            </a:endParaRPr>
          </a:p>
        </p:txBody>
      </p:sp>
      <p:sp>
        <p:nvSpPr>
          <p:cNvPr id="9" name="Rectangle 8">
            <a:extLst>
              <a:ext uri="{FF2B5EF4-FFF2-40B4-BE49-F238E27FC236}">
                <a16:creationId xmlns:a16="http://schemas.microsoft.com/office/drawing/2014/main" id="{2EAD9B85-EF08-FAD6-F434-113D53B77238}"/>
              </a:ext>
            </a:extLst>
          </p:cNvPr>
          <p:cNvSpPr/>
          <p:nvPr/>
        </p:nvSpPr>
        <p:spPr>
          <a:xfrm>
            <a:off x="6906638" y="3141426"/>
            <a:ext cx="885217" cy="2394221"/>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K" dirty="0">
              <a:solidFill>
                <a:srgbClr val="FF0000"/>
              </a:solidFill>
            </a:endParaRPr>
          </a:p>
        </p:txBody>
      </p:sp>
    </p:spTree>
    <p:extLst>
      <p:ext uri="{BB962C8B-B14F-4D97-AF65-F5344CB8AC3E}">
        <p14:creationId xmlns:p14="http://schemas.microsoft.com/office/powerpoint/2010/main" val="4212677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ircle(in)">
                                      <p:cBhvr>
                                        <p:cTn id="7" dur="1000"/>
                                        <p:tgtEl>
                                          <p:spTgt spid="6"/>
                                        </p:tgtEl>
                                      </p:cBhvr>
                                    </p:animEffect>
                                  </p:childTnLst>
                                  <p:subTnLst>
                                    <p:set>
                                      <p:cBhvr override="childStyle">
                                        <p:cTn dur="1" fill="hold" display="0" masterRel="nextClick" afterEffect="1"/>
                                        <p:tgtEl>
                                          <p:spTgt spid="6"/>
                                        </p:tgtEl>
                                        <p:attrNameLst>
                                          <p:attrName>style.visibility</p:attrName>
                                        </p:attrNameLst>
                                      </p:cBhvr>
                                      <p:to>
                                        <p:strVal val="hidden"/>
                                      </p:to>
                                    </p:set>
                                  </p:sub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circle(in)">
                                      <p:cBhvr>
                                        <p:cTn id="12" dur="1000"/>
                                        <p:tgtEl>
                                          <p:spTgt spid="4"/>
                                        </p:tgtEl>
                                      </p:cBhvr>
                                    </p:animEffect>
                                  </p:childTnLst>
                                  <p:subTnLst>
                                    <p:set>
                                      <p:cBhvr override="childStyle">
                                        <p:cTn dur="1" fill="hold" display="0" masterRel="nextClick" afterEffect="1"/>
                                        <p:tgtEl>
                                          <p:spTgt spid="4"/>
                                        </p:tgtEl>
                                        <p:attrNameLst>
                                          <p:attrName>style.visibility</p:attrName>
                                        </p:attrNameLst>
                                      </p:cBhvr>
                                      <p:to>
                                        <p:strVal val="hidden"/>
                                      </p:to>
                                    </p:set>
                                  </p:sub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circle(in)">
                                      <p:cBhvr>
                                        <p:cTn id="17" dur="1000"/>
                                        <p:tgtEl>
                                          <p:spTgt spid="8"/>
                                        </p:tgtEl>
                                      </p:cBhvr>
                                    </p:animEffect>
                                  </p:childTnLst>
                                  <p:subTnLst>
                                    <p:set>
                                      <p:cBhvr override="childStyle">
                                        <p:cTn dur="1" fill="hold" display="0" masterRel="nextClick" afterEffect="1"/>
                                        <p:tgtEl>
                                          <p:spTgt spid="8"/>
                                        </p:tgtEl>
                                        <p:attrNameLst>
                                          <p:attrName>style.visibility</p:attrName>
                                        </p:attrNameLst>
                                      </p:cBhvr>
                                      <p:to>
                                        <p:strVal val="hidden"/>
                                      </p:to>
                                    </p:set>
                                  </p:subTnLst>
                                </p:cTn>
                              </p:par>
                            </p:childTnLst>
                          </p:cTn>
                        </p:par>
                      </p:childTnLst>
                    </p:cTn>
                  </p:par>
                  <p:par>
                    <p:cTn id="18" fill="hold">
                      <p:stCondLst>
                        <p:cond delay="indefinite"/>
                      </p:stCondLst>
                      <p:childTnLst>
                        <p:par>
                          <p:cTn id="19" fill="hold">
                            <p:stCondLst>
                              <p:cond delay="0"/>
                            </p:stCondLst>
                            <p:childTnLst>
                              <p:par>
                                <p:cTn id="20" presetID="6" presetClass="entr" presetSubtype="16"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circle(in)">
                                      <p:cBhvr>
                                        <p:cTn id="22"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8" grpId="0" animBg="1"/>
      <p:bldP spid="9"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267417-6866-74CD-8ADA-2C46A279997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D80A0A5-7264-6584-0806-347A7D9FC364}"/>
              </a:ext>
            </a:extLst>
          </p:cNvPr>
          <p:cNvSpPr>
            <a:spLocks noGrp="1"/>
          </p:cNvSpPr>
          <p:nvPr>
            <p:ph type="title"/>
          </p:nvPr>
        </p:nvSpPr>
        <p:spPr>
          <a:xfrm>
            <a:off x="1605064" y="680936"/>
            <a:ext cx="6186791" cy="826850"/>
          </a:xfrm>
        </p:spPr>
        <p:txBody>
          <a:bodyPr>
            <a:normAutofit fontScale="90000"/>
          </a:bodyPr>
          <a:lstStyle/>
          <a:p>
            <a:r>
              <a:rPr lang="en-US" sz="4000" b="1" dirty="0">
                <a:solidFill>
                  <a:schemeClr val="tx2">
                    <a:lumMod val="60000"/>
                    <a:lumOff val="40000"/>
                  </a:schemeClr>
                </a:solidFill>
                <a:latin typeface="Calibri" panose="020F0502020204030204" pitchFamily="34" charset="0"/>
                <a:cs typeface="Calibri" panose="020F0502020204030204" pitchFamily="34" charset="0"/>
              </a:rPr>
              <a:t>ARPU</a:t>
            </a:r>
            <a:r>
              <a:rPr lang="en-US" sz="4000" b="1" dirty="0">
                <a:solidFill>
                  <a:schemeClr val="tx1">
                    <a:lumMod val="50000"/>
                    <a:lumOff val="50000"/>
                  </a:schemeClr>
                </a:solidFill>
                <a:latin typeface="Calibri" panose="020F0502020204030204" pitchFamily="34" charset="0"/>
                <a:cs typeface="Calibri" panose="020F0502020204030204" pitchFamily="34" charset="0"/>
              </a:rPr>
              <a:t> Analysis Post </a:t>
            </a:r>
            <a:r>
              <a:rPr lang="en-US" sz="4000" b="1" dirty="0">
                <a:solidFill>
                  <a:schemeClr val="tx2">
                    <a:lumMod val="60000"/>
                    <a:lumOff val="40000"/>
                  </a:schemeClr>
                </a:solidFill>
                <a:latin typeface="Calibri" panose="020F0502020204030204" pitchFamily="34" charset="0"/>
                <a:cs typeface="Calibri" panose="020F0502020204030204" pitchFamily="34" charset="0"/>
              </a:rPr>
              <a:t>5G</a:t>
            </a:r>
            <a:r>
              <a:rPr lang="en-US" sz="4000" b="1" dirty="0">
                <a:solidFill>
                  <a:schemeClr val="tx1">
                    <a:lumMod val="50000"/>
                    <a:lumOff val="50000"/>
                  </a:schemeClr>
                </a:solidFill>
                <a:latin typeface="Calibri" panose="020F0502020204030204" pitchFamily="34" charset="0"/>
                <a:cs typeface="Calibri" panose="020F0502020204030204" pitchFamily="34" charset="0"/>
              </a:rPr>
              <a:t> Launch</a:t>
            </a:r>
            <a:br>
              <a:rPr lang="en-PK" dirty="0"/>
            </a:br>
            <a:endParaRPr lang="en-PK" dirty="0"/>
          </a:p>
        </p:txBody>
      </p:sp>
      <p:sp>
        <p:nvSpPr>
          <p:cNvPr id="3" name="Content Placeholder 2">
            <a:extLst>
              <a:ext uri="{FF2B5EF4-FFF2-40B4-BE49-F238E27FC236}">
                <a16:creationId xmlns:a16="http://schemas.microsoft.com/office/drawing/2014/main" id="{BDB88EA5-72E8-7907-2E81-ED1D73BED2CA}"/>
              </a:ext>
            </a:extLst>
          </p:cNvPr>
          <p:cNvSpPr>
            <a:spLocks noGrp="1"/>
          </p:cNvSpPr>
          <p:nvPr>
            <p:ph idx="1"/>
          </p:nvPr>
        </p:nvSpPr>
        <p:spPr>
          <a:xfrm>
            <a:off x="1605064" y="1507786"/>
            <a:ext cx="4490936" cy="3550597"/>
          </a:xfrm>
        </p:spPr>
        <p:txBody>
          <a:bodyPr/>
          <a:lstStyle/>
          <a:p>
            <a:pPr marL="0" indent="0">
              <a:buNone/>
            </a:pPr>
            <a:r>
              <a:rPr lang="en-US" sz="2400" b="1" dirty="0">
                <a:solidFill>
                  <a:schemeClr val="tx2">
                    <a:lumMod val="60000"/>
                    <a:lumOff val="40000"/>
                  </a:schemeClr>
                </a:solidFill>
                <a:latin typeface="Calibri" panose="020F0502020204030204" pitchFamily="34" charset="0"/>
                <a:cs typeface="Calibri" panose="020F0502020204030204" pitchFamily="34" charset="0"/>
              </a:rPr>
              <a:t>ARPU – </a:t>
            </a:r>
            <a:r>
              <a:rPr lang="en-US" sz="2400" b="1" dirty="0">
                <a:solidFill>
                  <a:schemeClr val="accent2">
                    <a:lumMod val="75000"/>
                  </a:schemeClr>
                </a:solidFill>
                <a:latin typeface="Calibri" panose="020F0502020204030204" pitchFamily="34" charset="0"/>
                <a:cs typeface="Calibri" panose="020F0502020204030204" pitchFamily="34" charset="0"/>
              </a:rPr>
              <a:t>Average Revenue Per User</a:t>
            </a:r>
            <a:endParaRPr lang="en-PK" sz="2400" b="1" dirty="0">
              <a:solidFill>
                <a:schemeClr val="accent2">
                  <a:lumMod val="75000"/>
                </a:schemeClr>
              </a:solidFill>
              <a:latin typeface="Calibri" panose="020F0502020204030204" pitchFamily="34" charset="0"/>
              <a:cs typeface="Calibri" panose="020F0502020204030204" pitchFamily="34" charset="0"/>
            </a:endParaRPr>
          </a:p>
          <a:p>
            <a:r>
              <a:rPr lang="en-US" sz="2000" dirty="0">
                <a:latin typeface="Calibri" panose="020F0502020204030204" pitchFamily="34" charset="0"/>
                <a:cs typeface="Calibri" panose="020F0502020204030204" pitchFamily="34" charset="0"/>
              </a:rPr>
              <a:t>Average Revenue Per User (ARPU) before and after the 5G launch.</a:t>
            </a:r>
            <a:endParaRPr lang="en-PK" sz="2000" dirty="0">
              <a:latin typeface="Calibri" panose="020F0502020204030204" pitchFamily="34" charset="0"/>
              <a:cs typeface="Calibri" panose="020F0502020204030204" pitchFamily="34" charset="0"/>
            </a:endParaRPr>
          </a:p>
          <a:p>
            <a:r>
              <a:rPr lang="en-US" sz="2000" dirty="0">
                <a:latin typeface="Calibri" panose="020F0502020204030204" pitchFamily="34" charset="0"/>
                <a:cs typeface="Calibri" panose="020F0502020204030204" pitchFamily="34" charset="0"/>
              </a:rPr>
              <a:t>Top and bottom ARPU cities.</a:t>
            </a:r>
            <a:endParaRPr lang="en-PK" sz="2000" dirty="0">
              <a:latin typeface="Calibri" panose="020F0502020204030204" pitchFamily="34" charset="0"/>
              <a:cs typeface="Calibri" panose="020F0502020204030204" pitchFamily="34" charset="0"/>
            </a:endParaRPr>
          </a:p>
          <a:p>
            <a:r>
              <a:rPr lang="en-US" sz="2000" dirty="0">
                <a:latin typeface="Calibri" panose="020F0502020204030204" pitchFamily="34" charset="0"/>
                <a:cs typeface="Calibri" panose="020F0502020204030204" pitchFamily="34" charset="0"/>
              </a:rPr>
              <a:t>Cities with notable ARPU increase and decrease.</a:t>
            </a:r>
            <a:endParaRPr lang="en-PK" sz="2000" dirty="0">
              <a:latin typeface="Calibri" panose="020F0502020204030204" pitchFamily="34" charset="0"/>
              <a:cs typeface="Calibri" panose="020F0502020204030204" pitchFamily="34" charset="0"/>
            </a:endParaRPr>
          </a:p>
          <a:p>
            <a:pPr marL="0" indent="0">
              <a:buNone/>
            </a:pPr>
            <a:endParaRPr lang="en-PK" dirty="0"/>
          </a:p>
        </p:txBody>
      </p:sp>
      <p:pic>
        <p:nvPicPr>
          <p:cNvPr id="6" name="Picture 5" descr="A screenshot of a computer">
            <a:extLst>
              <a:ext uri="{FF2B5EF4-FFF2-40B4-BE49-F238E27FC236}">
                <a16:creationId xmlns:a16="http://schemas.microsoft.com/office/drawing/2014/main" id="{4680F6FB-6439-4FFA-D5AD-223D8497C6E1}"/>
              </a:ext>
            </a:extLst>
          </p:cNvPr>
          <p:cNvPicPr>
            <a:picLocks noChangeAspect="1"/>
          </p:cNvPicPr>
          <p:nvPr/>
        </p:nvPicPr>
        <p:blipFill>
          <a:blip r:embed="rId2">
            <a:extLst>
              <a:ext uri="{28A0092B-C50C-407E-A947-70E740481C1C}">
                <a14:useLocalDpi xmlns:a14="http://schemas.microsoft.com/office/drawing/2010/main" val="0"/>
              </a:ext>
            </a:extLst>
          </a:blip>
          <a:srcRect l="7740" t="29504" r="60751" b="21986"/>
          <a:stretch>
            <a:fillRect/>
          </a:stretch>
        </p:blipFill>
        <p:spPr>
          <a:xfrm>
            <a:off x="6400801" y="1507786"/>
            <a:ext cx="5118651" cy="4432776"/>
          </a:xfrm>
          <a:prstGeom prst="rect">
            <a:avLst/>
          </a:prstGeom>
          <a:ln w="28575">
            <a:solidFill>
              <a:schemeClr val="tx2">
                <a:lumMod val="40000"/>
                <a:lumOff val="60000"/>
              </a:schemeClr>
            </a:solidFill>
          </a:ln>
        </p:spPr>
      </p:pic>
      <p:pic>
        <p:nvPicPr>
          <p:cNvPr id="4" name="Picture 3" descr="A screenshot of a computer">
            <a:extLst>
              <a:ext uri="{FF2B5EF4-FFF2-40B4-BE49-F238E27FC236}">
                <a16:creationId xmlns:a16="http://schemas.microsoft.com/office/drawing/2014/main" id="{5D29A636-4E13-DF54-1FCF-32F3C31141AF}"/>
              </a:ext>
            </a:extLst>
          </p:cNvPr>
          <p:cNvPicPr>
            <a:picLocks noChangeAspect="1"/>
          </p:cNvPicPr>
          <p:nvPr/>
        </p:nvPicPr>
        <p:blipFill>
          <a:blip r:embed="rId2">
            <a:extLst>
              <a:ext uri="{28A0092B-C50C-407E-A947-70E740481C1C}">
                <a14:useLocalDpi xmlns:a14="http://schemas.microsoft.com/office/drawing/2010/main" val="0"/>
              </a:ext>
            </a:extLst>
          </a:blip>
          <a:srcRect l="7740" t="34430" r="60751" b="57194"/>
          <a:stretch>
            <a:fillRect/>
          </a:stretch>
        </p:blipFill>
        <p:spPr>
          <a:xfrm>
            <a:off x="6400801" y="1958010"/>
            <a:ext cx="5118651" cy="765312"/>
          </a:xfrm>
          <a:prstGeom prst="rect">
            <a:avLst/>
          </a:prstGeom>
          <a:ln w="28575">
            <a:solidFill>
              <a:srgbClr val="FF0000"/>
            </a:solidFill>
          </a:ln>
        </p:spPr>
      </p:pic>
      <p:pic>
        <p:nvPicPr>
          <p:cNvPr id="5" name="Picture 4" descr="A screenshot of a computer">
            <a:extLst>
              <a:ext uri="{FF2B5EF4-FFF2-40B4-BE49-F238E27FC236}">
                <a16:creationId xmlns:a16="http://schemas.microsoft.com/office/drawing/2014/main" id="{BBEE0C69-60D9-C051-98C8-3EDE5F95F7A8}"/>
              </a:ext>
            </a:extLst>
          </p:cNvPr>
          <p:cNvPicPr>
            <a:picLocks noChangeAspect="1"/>
          </p:cNvPicPr>
          <p:nvPr/>
        </p:nvPicPr>
        <p:blipFill>
          <a:blip r:embed="rId2">
            <a:extLst>
              <a:ext uri="{28A0092B-C50C-407E-A947-70E740481C1C}">
                <a14:useLocalDpi xmlns:a14="http://schemas.microsoft.com/office/drawing/2010/main" val="0"/>
              </a:ext>
            </a:extLst>
          </a:blip>
          <a:srcRect l="7740" t="34430" r="60751" b="62530"/>
          <a:stretch>
            <a:fillRect/>
          </a:stretch>
        </p:blipFill>
        <p:spPr>
          <a:xfrm>
            <a:off x="6400800" y="1968438"/>
            <a:ext cx="5118651" cy="277805"/>
          </a:xfrm>
          <a:prstGeom prst="rect">
            <a:avLst/>
          </a:prstGeom>
          <a:ln w="28575">
            <a:solidFill>
              <a:srgbClr val="FF0000"/>
            </a:solidFill>
          </a:ln>
        </p:spPr>
      </p:pic>
      <p:pic>
        <p:nvPicPr>
          <p:cNvPr id="7" name="Picture 6" descr="A screenshot of a computer">
            <a:extLst>
              <a:ext uri="{FF2B5EF4-FFF2-40B4-BE49-F238E27FC236}">
                <a16:creationId xmlns:a16="http://schemas.microsoft.com/office/drawing/2014/main" id="{361834B0-FDE4-386F-A58F-8A242C73C059}"/>
              </a:ext>
            </a:extLst>
          </p:cNvPr>
          <p:cNvPicPr>
            <a:picLocks noChangeAspect="1"/>
          </p:cNvPicPr>
          <p:nvPr/>
        </p:nvPicPr>
        <p:blipFill>
          <a:blip r:embed="rId2">
            <a:extLst>
              <a:ext uri="{28A0092B-C50C-407E-A947-70E740481C1C}">
                <a14:useLocalDpi xmlns:a14="http://schemas.microsoft.com/office/drawing/2010/main" val="0"/>
              </a:ext>
            </a:extLst>
          </a:blip>
          <a:srcRect l="7740" t="68965" r="60751" b="25542"/>
          <a:stretch>
            <a:fillRect/>
          </a:stretch>
        </p:blipFill>
        <p:spPr>
          <a:xfrm>
            <a:off x="6400799" y="5113710"/>
            <a:ext cx="5118651" cy="501899"/>
          </a:xfrm>
          <a:prstGeom prst="rect">
            <a:avLst/>
          </a:prstGeom>
          <a:ln w="28575">
            <a:solidFill>
              <a:srgbClr val="FF0000"/>
            </a:solidFill>
          </a:ln>
        </p:spPr>
      </p:pic>
    </p:spTree>
    <p:extLst>
      <p:ext uri="{BB962C8B-B14F-4D97-AF65-F5344CB8AC3E}">
        <p14:creationId xmlns:p14="http://schemas.microsoft.com/office/powerpoint/2010/main" val="3223846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ircle(in)">
                                      <p:cBhvr>
                                        <p:cTn id="7" dur="750"/>
                                        <p:tgtEl>
                                          <p:spTgt spid="4"/>
                                        </p:tgtEl>
                                      </p:cBhvr>
                                    </p:animEffect>
                                  </p:childTnLst>
                                </p:cTn>
                              </p:par>
                              <p:par>
                                <p:cTn id="8" presetID="6" presetClass="emph" presetSubtype="0" fill="hold" nodeType="withEffect">
                                  <p:stCondLst>
                                    <p:cond delay="0"/>
                                  </p:stCondLst>
                                  <p:childTnLst>
                                    <p:animScale>
                                      <p:cBhvr>
                                        <p:cTn id="9" dur="750" fill="hold"/>
                                        <p:tgtEl>
                                          <p:spTgt spid="4"/>
                                        </p:tgtEl>
                                      </p:cBhvr>
                                      <p:by x="120000" y="120000"/>
                                    </p:animScale>
                                  </p:childTnLst>
                                  <p:subTnLst>
                                    <p:set>
                                      <p:cBhvr override="childStyle">
                                        <p:cTn dur="1" fill="hold" display="0" masterRel="nextClick" afterEffect="1"/>
                                        <p:tgtEl>
                                          <p:spTgt spid="4"/>
                                        </p:tgtEl>
                                        <p:attrNameLst>
                                          <p:attrName>style.visibility</p:attrName>
                                        </p:attrNameLst>
                                      </p:cBhvr>
                                      <p:to>
                                        <p:strVal val="hidden"/>
                                      </p:to>
                                    </p:set>
                                  </p:subTnLst>
                                </p:cTn>
                              </p:par>
                            </p:childTnLst>
                          </p:cTn>
                        </p:par>
                      </p:childTnLst>
                    </p:cTn>
                  </p:par>
                  <p:par>
                    <p:cTn id="10" fill="hold">
                      <p:stCondLst>
                        <p:cond delay="indefinite"/>
                      </p:stCondLst>
                      <p:childTnLst>
                        <p:par>
                          <p:cTn id="11" fill="hold">
                            <p:stCondLst>
                              <p:cond delay="0"/>
                            </p:stCondLst>
                            <p:childTnLst>
                              <p:par>
                                <p:cTn id="12" presetID="6" presetClass="entr" presetSubtype="16"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circle(in)">
                                      <p:cBhvr>
                                        <p:cTn id="14" dur="750"/>
                                        <p:tgtEl>
                                          <p:spTgt spid="5"/>
                                        </p:tgtEl>
                                      </p:cBhvr>
                                    </p:animEffect>
                                  </p:childTnLst>
                                </p:cTn>
                              </p:par>
                              <p:par>
                                <p:cTn id="15" presetID="6" presetClass="emph" presetSubtype="0" fill="hold" nodeType="withEffect">
                                  <p:stCondLst>
                                    <p:cond delay="0"/>
                                  </p:stCondLst>
                                  <p:childTnLst>
                                    <p:animScale>
                                      <p:cBhvr>
                                        <p:cTn id="16" dur="750" fill="hold"/>
                                        <p:tgtEl>
                                          <p:spTgt spid="5"/>
                                        </p:tgtEl>
                                      </p:cBhvr>
                                      <p:by x="120000" y="120000"/>
                                    </p:animScale>
                                  </p:childTnLst>
                                  <p:subTnLst>
                                    <p:set>
                                      <p:cBhvr override="childStyle">
                                        <p:cTn dur="1" fill="hold" display="0" masterRel="nextClick" afterEffect="1"/>
                                        <p:tgtEl>
                                          <p:spTgt spid="5"/>
                                        </p:tgtEl>
                                        <p:attrNameLst>
                                          <p:attrName>style.visibility</p:attrName>
                                        </p:attrNameLst>
                                      </p:cBhvr>
                                      <p:to>
                                        <p:strVal val="hidden"/>
                                      </p:to>
                                    </p:set>
                                  </p:subTnLst>
                                </p:cTn>
                              </p:par>
                            </p:childTnLst>
                          </p:cTn>
                        </p:par>
                      </p:childTnLst>
                    </p:cTn>
                  </p:par>
                  <p:par>
                    <p:cTn id="17" fill="hold">
                      <p:stCondLst>
                        <p:cond delay="indefinite"/>
                      </p:stCondLst>
                      <p:childTnLst>
                        <p:par>
                          <p:cTn id="18" fill="hold">
                            <p:stCondLst>
                              <p:cond delay="0"/>
                            </p:stCondLst>
                            <p:childTnLst>
                              <p:par>
                                <p:cTn id="19" presetID="6" presetClass="entr" presetSubtype="16"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circle(in)">
                                      <p:cBhvr>
                                        <p:cTn id="21" dur="750"/>
                                        <p:tgtEl>
                                          <p:spTgt spid="7"/>
                                        </p:tgtEl>
                                      </p:cBhvr>
                                    </p:animEffect>
                                  </p:childTnLst>
                                </p:cTn>
                              </p:par>
                              <p:par>
                                <p:cTn id="22" presetID="6" presetClass="emph" presetSubtype="0" fill="hold" nodeType="withEffect">
                                  <p:stCondLst>
                                    <p:cond delay="0"/>
                                  </p:stCondLst>
                                  <p:childTnLst>
                                    <p:animScale>
                                      <p:cBhvr>
                                        <p:cTn id="23" dur="750" fill="hold"/>
                                        <p:tgtEl>
                                          <p:spTgt spid="7"/>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78E990-48F1-F9CB-08D0-7A45BF9EAFED}"/>
              </a:ext>
            </a:extLst>
          </p:cNvPr>
          <p:cNvSpPr>
            <a:spLocks noGrp="1"/>
          </p:cNvSpPr>
          <p:nvPr>
            <p:ph type="title"/>
          </p:nvPr>
        </p:nvSpPr>
        <p:spPr>
          <a:xfrm>
            <a:off x="1673157" y="719846"/>
            <a:ext cx="7568120" cy="749031"/>
          </a:xfrm>
        </p:spPr>
        <p:txBody>
          <a:bodyPr>
            <a:normAutofit fontScale="90000"/>
          </a:bodyPr>
          <a:lstStyle/>
          <a:p>
            <a:r>
              <a:rPr lang="en-US" sz="4000" b="1" dirty="0">
                <a:solidFill>
                  <a:schemeClr val="tx1">
                    <a:lumMod val="50000"/>
                    <a:lumOff val="50000"/>
                  </a:schemeClr>
                </a:solidFill>
                <a:latin typeface="Calibri" panose="020F0502020204030204" pitchFamily="34" charset="0"/>
                <a:cs typeface="Calibri" panose="020F0502020204030204" pitchFamily="34" charset="0"/>
              </a:rPr>
              <a:t>Underperforming </a:t>
            </a:r>
            <a:r>
              <a:rPr lang="en-US" sz="4000" b="1" dirty="0">
                <a:solidFill>
                  <a:schemeClr val="tx2">
                    <a:lumMod val="60000"/>
                    <a:lumOff val="40000"/>
                  </a:schemeClr>
                </a:solidFill>
                <a:latin typeface="Calibri" panose="020F0502020204030204" pitchFamily="34" charset="0"/>
                <a:cs typeface="Calibri" panose="020F0502020204030204" pitchFamily="34" charset="0"/>
              </a:rPr>
              <a:t>KPIs</a:t>
            </a:r>
            <a:r>
              <a:rPr lang="en-US" sz="4000" b="1" dirty="0">
                <a:solidFill>
                  <a:schemeClr val="tx1">
                    <a:lumMod val="50000"/>
                    <a:lumOff val="50000"/>
                  </a:schemeClr>
                </a:solidFill>
                <a:latin typeface="Calibri" panose="020F0502020204030204" pitchFamily="34" charset="0"/>
                <a:cs typeface="Calibri" panose="020F0502020204030204" pitchFamily="34" charset="0"/>
              </a:rPr>
              <a:t> Post </a:t>
            </a:r>
            <a:r>
              <a:rPr lang="en-US" sz="4000" b="1" dirty="0">
                <a:solidFill>
                  <a:schemeClr val="tx2">
                    <a:lumMod val="60000"/>
                    <a:lumOff val="40000"/>
                  </a:schemeClr>
                </a:solidFill>
                <a:latin typeface="Calibri" panose="020F0502020204030204" pitchFamily="34" charset="0"/>
                <a:cs typeface="Calibri" panose="020F0502020204030204" pitchFamily="34" charset="0"/>
              </a:rPr>
              <a:t>5G</a:t>
            </a:r>
            <a:r>
              <a:rPr lang="en-US" sz="4000" b="1" dirty="0">
                <a:solidFill>
                  <a:schemeClr val="tx1">
                    <a:lumMod val="50000"/>
                    <a:lumOff val="50000"/>
                  </a:schemeClr>
                </a:solidFill>
                <a:latin typeface="Calibri" panose="020F0502020204030204" pitchFamily="34" charset="0"/>
                <a:cs typeface="Calibri" panose="020F0502020204030204" pitchFamily="34" charset="0"/>
              </a:rPr>
              <a:t> Launch</a:t>
            </a:r>
            <a:br>
              <a:rPr lang="en-PK" dirty="0"/>
            </a:br>
            <a:endParaRPr lang="en-PK" dirty="0"/>
          </a:p>
        </p:txBody>
      </p:sp>
      <p:sp>
        <p:nvSpPr>
          <p:cNvPr id="3" name="Content Placeholder 2">
            <a:extLst>
              <a:ext uri="{FF2B5EF4-FFF2-40B4-BE49-F238E27FC236}">
                <a16:creationId xmlns:a16="http://schemas.microsoft.com/office/drawing/2014/main" id="{E4B959FD-1474-1AE0-EF18-96E7B332EF3A}"/>
              </a:ext>
            </a:extLst>
          </p:cNvPr>
          <p:cNvSpPr>
            <a:spLocks noGrp="1"/>
          </p:cNvSpPr>
          <p:nvPr>
            <p:ph idx="1"/>
          </p:nvPr>
        </p:nvSpPr>
        <p:spPr>
          <a:xfrm>
            <a:off x="1673157" y="2394533"/>
            <a:ext cx="3453320" cy="3516689"/>
          </a:xfrm>
        </p:spPr>
        <p:txBody>
          <a:bodyPr/>
          <a:lstStyle/>
          <a:p>
            <a:r>
              <a:rPr lang="en-US" sz="2000" dirty="0">
                <a:latin typeface="Calibri" panose="020F0502020204030204" pitchFamily="34" charset="0"/>
                <a:cs typeface="Calibri" panose="020F0502020204030204" pitchFamily="34" charset="0"/>
              </a:rPr>
              <a:t>Underperforming KPIs (TAU and TUsU).</a:t>
            </a:r>
            <a:endParaRPr lang="en-PK" sz="2000" dirty="0">
              <a:latin typeface="Calibri" panose="020F0502020204030204" pitchFamily="34" charset="0"/>
              <a:cs typeface="Calibri" panose="020F0502020204030204" pitchFamily="34" charset="0"/>
            </a:endParaRPr>
          </a:p>
          <a:p>
            <a:r>
              <a:rPr lang="en-US" sz="2000" dirty="0">
                <a:latin typeface="Calibri" panose="020F0502020204030204" pitchFamily="34" charset="0"/>
                <a:cs typeface="Calibri" panose="020F0502020204030204" pitchFamily="34" charset="0"/>
              </a:rPr>
              <a:t>Cities with significant TAU decline and TUsU increase.</a:t>
            </a:r>
            <a:endParaRPr lang="en-PK" sz="2000" dirty="0">
              <a:latin typeface="Calibri" panose="020F0502020204030204" pitchFamily="34" charset="0"/>
              <a:cs typeface="Calibri" panose="020F0502020204030204" pitchFamily="34" charset="0"/>
            </a:endParaRPr>
          </a:p>
          <a:p>
            <a:r>
              <a:rPr lang="en-US" sz="2000" dirty="0">
                <a:latin typeface="Calibri" panose="020F0502020204030204" pitchFamily="34" charset="0"/>
                <a:cs typeface="Calibri" panose="020F0502020204030204" pitchFamily="34" charset="0"/>
              </a:rPr>
              <a:t>Pune is an exception with TAU growth.</a:t>
            </a:r>
            <a:endParaRPr lang="en-PK" sz="2000" dirty="0">
              <a:latin typeface="Calibri" panose="020F0502020204030204" pitchFamily="34" charset="0"/>
              <a:cs typeface="Calibri" panose="020F0502020204030204" pitchFamily="34" charset="0"/>
            </a:endParaRPr>
          </a:p>
          <a:p>
            <a:pPr marL="0" indent="0">
              <a:buNone/>
            </a:pPr>
            <a:endParaRPr lang="en-PK" b="1" dirty="0"/>
          </a:p>
        </p:txBody>
      </p:sp>
      <p:pic>
        <p:nvPicPr>
          <p:cNvPr id="5" name="Picture 4" descr="A screenshot of a computer&#10;&#10;AI-generated content may be incorrect.">
            <a:extLst>
              <a:ext uri="{FF2B5EF4-FFF2-40B4-BE49-F238E27FC236}">
                <a16:creationId xmlns:a16="http://schemas.microsoft.com/office/drawing/2014/main" id="{9CE43A18-DD92-2E42-0F45-8F67503A41EA}"/>
              </a:ext>
            </a:extLst>
          </p:cNvPr>
          <p:cNvPicPr>
            <a:picLocks noChangeAspect="1"/>
          </p:cNvPicPr>
          <p:nvPr/>
        </p:nvPicPr>
        <p:blipFill>
          <a:blip r:embed="rId2">
            <a:extLst>
              <a:ext uri="{28A0092B-C50C-407E-A947-70E740481C1C}">
                <a14:useLocalDpi xmlns:a14="http://schemas.microsoft.com/office/drawing/2010/main" val="0"/>
              </a:ext>
            </a:extLst>
          </a:blip>
          <a:srcRect l="7659" t="33475" r="19495" b="51206"/>
          <a:stretch>
            <a:fillRect/>
          </a:stretch>
        </p:blipFill>
        <p:spPr>
          <a:xfrm>
            <a:off x="5457215" y="2394533"/>
            <a:ext cx="5744183" cy="914398"/>
          </a:xfrm>
          <a:prstGeom prst="rect">
            <a:avLst/>
          </a:prstGeom>
          <a:ln w="28575">
            <a:solidFill>
              <a:schemeClr val="tx2">
                <a:lumMod val="40000"/>
                <a:lumOff val="60000"/>
              </a:schemeClr>
            </a:solidFill>
          </a:ln>
        </p:spPr>
      </p:pic>
      <p:pic>
        <p:nvPicPr>
          <p:cNvPr id="7" name="Picture 6" descr="A screenshot of a computer&#10;&#10;AI-generated content may be incorrect.">
            <a:extLst>
              <a:ext uri="{FF2B5EF4-FFF2-40B4-BE49-F238E27FC236}">
                <a16:creationId xmlns:a16="http://schemas.microsoft.com/office/drawing/2014/main" id="{58E40004-71A7-28F6-404A-BE7EFAE0A5FE}"/>
              </a:ext>
            </a:extLst>
          </p:cNvPr>
          <p:cNvPicPr>
            <a:picLocks noChangeAspect="1"/>
          </p:cNvPicPr>
          <p:nvPr/>
        </p:nvPicPr>
        <p:blipFill>
          <a:blip r:embed="rId3">
            <a:extLst>
              <a:ext uri="{28A0092B-C50C-407E-A947-70E740481C1C}">
                <a14:useLocalDpi xmlns:a14="http://schemas.microsoft.com/office/drawing/2010/main" val="0"/>
              </a:ext>
            </a:extLst>
          </a:blip>
          <a:srcRect l="7660" t="34326" r="19415" b="51631"/>
          <a:stretch>
            <a:fillRect/>
          </a:stretch>
        </p:blipFill>
        <p:spPr>
          <a:xfrm>
            <a:off x="5457216" y="4178031"/>
            <a:ext cx="5744183" cy="914398"/>
          </a:xfrm>
          <a:prstGeom prst="rect">
            <a:avLst/>
          </a:prstGeom>
          <a:ln w="28575">
            <a:solidFill>
              <a:schemeClr val="tx2">
                <a:lumMod val="40000"/>
                <a:lumOff val="60000"/>
              </a:schemeClr>
            </a:solidFill>
          </a:ln>
        </p:spPr>
      </p:pic>
      <p:sp>
        <p:nvSpPr>
          <p:cNvPr id="8" name="TextBox 7">
            <a:extLst>
              <a:ext uri="{FF2B5EF4-FFF2-40B4-BE49-F238E27FC236}">
                <a16:creationId xmlns:a16="http://schemas.microsoft.com/office/drawing/2014/main" id="{52301DD5-257E-EF1B-2902-183FAD290ABF}"/>
              </a:ext>
            </a:extLst>
          </p:cNvPr>
          <p:cNvSpPr txBox="1"/>
          <p:nvPr/>
        </p:nvSpPr>
        <p:spPr>
          <a:xfrm>
            <a:off x="6809362" y="1932868"/>
            <a:ext cx="3813242" cy="461665"/>
          </a:xfrm>
          <a:prstGeom prst="rect">
            <a:avLst/>
          </a:prstGeom>
          <a:noFill/>
        </p:spPr>
        <p:txBody>
          <a:bodyPr wrap="square" rtlCol="0">
            <a:spAutoFit/>
          </a:bodyPr>
          <a:lstStyle/>
          <a:p>
            <a:r>
              <a:rPr lang="en-US" sz="2400" b="1" dirty="0">
                <a:solidFill>
                  <a:schemeClr val="tx2">
                    <a:lumMod val="60000"/>
                    <a:lumOff val="40000"/>
                  </a:schemeClr>
                </a:solidFill>
                <a:latin typeface="Calibri" panose="020F0502020204030204" pitchFamily="34" charset="0"/>
                <a:cs typeface="Calibri" panose="020F0502020204030204" pitchFamily="34" charset="0"/>
              </a:rPr>
              <a:t>TAU - </a:t>
            </a:r>
            <a:r>
              <a:rPr lang="en-US" sz="2400" b="1" dirty="0">
                <a:solidFill>
                  <a:schemeClr val="accent2">
                    <a:lumMod val="75000"/>
                  </a:schemeClr>
                </a:solidFill>
                <a:latin typeface="Calibri" panose="020F0502020204030204" pitchFamily="34" charset="0"/>
                <a:cs typeface="Calibri" panose="020F0502020204030204" pitchFamily="34" charset="0"/>
              </a:rPr>
              <a:t>Total Active User</a:t>
            </a:r>
            <a:endParaRPr lang="en-PK" sz="2400" b="1" dirty="0">
              <a:solidFill>
                <a:schemeClr val="accent2">
                  <a:lumMod val="75000"/>
                </a:schemeClr>
              </a:solidFill>
              <a:latin typeface="Calibri" panose="020F0502020204030204" pitchFamily="34" charset="0"/>
              <a:cs typeface="Calibri" panose="020F0502020204030204" pitchFamily="34" charset="0"/>
            </a:endParaRPr>
          </a:p>
        </p:txBody>
      </p:sp>
      <p:sp>
        <p:nvSpPr>
          <p:cNvPr id="11" name="TextBox 10">
            <a:extLst>
              <a:ext uri="{FF2B5EF4-FFF2-40B4-BE49-F238E27FC236}">
                <a16:creationId xmlns:a16="http://schemas.microsoft.com/office/drawing/2014/main" id="{1DF3EBAD-E246-921C-198B-A3D2C8C80DE1}"/>
              </a:ext>
            </a:extLst>
          </p:cNvPr>
          <p:cNvSpPr txBox="1"/>
          <p:nvPr/>
        </p:nvSpPr>
        <p:spPr>
          <a:xfrm>
            <a:off x="6225703" y="3716366"/>
            <a:ext cx="4513633" cy="461665"/>
          </a:xfrm>
          <a:prstGeom prst="rect">
            <a:avLst/>
          </a:prstGeom>
          <a:noFill/>
        </p:spPr>
        <p:txBody>
          <a:bodyPr wrap="square" rtlCol="0">
            <a:spAutoFit/>
          </a:bodyPr>
          <a:lstStyle/>
          <a:p>
            <a:r>
              <a:rPr lang="en-US" sz="2400" b="1" dirty="0">
                <a:solidFill>
                  <a:schemeClr val="tx2">
                    <a:lumMod val="60000"/>
                    <a:lumOff val="40000"/>
                  </a:schemeClr>
                </a:solidFill>
                <a:latin typeface="Calibri" panose="020F0502020204030204" pitchFamily="34" charset="0"/>
                <a:cs typeface="Calibri" panose="020F0502020204030204" pitchFamily="34" charset="0"/>
              </a:rPr>
              <a:t>TUsU - </a:t>
            </a:r>
            <a:r>
              <a:rPr lang="en-US" sz="2400" b="1" dirty="0">
                <a:solidFill>
                  <a:schemeClr val="accent2">
                    <a:lumMod val="75000"/>
                  </a:schemeClr>
                </a:solidFill>
                <a:latin typeface="Calibri" panose="020F0502020204030204" pitchFamily="34" charset="0"/>
                <a:cs typeface="Calibri" panose="020F0502020204030204" pitchFamily="34" charset="0"/>
              </a:rPr>
              <a:t>Total Unsubscribed User</a:t>
            </a:r>
            <a:endParaRPr lang="en-PK" sz="2400" b="1" dirty="0">
              <a:solidFill>
                <a:schemeClr val="accent2">
                  <a:lumMod val="75000"/>
                </a:scheme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5850664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4A2327-C2B8-F7D0-BC23-2F6A089A09F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422355A-D2D1-A82B-70DA-C40A95BBE394}"/>
              </a:ext>
            </a:extLst>
          </p:cNvPr>
          <p:cNvSpPr>
            <a:spLocks noGrp="1"/>
          </p:cNvSpPr>
          <p:nvPr>
            <p:ph type="title"/>
          </p:nvPr>
        </p:nvSpPr>
        <p:spPr>
          <a:xfrm>
            <a:off x="1673157" y="719846"/>
            <a:ext cx="7568120" cy="749031"/>
          </a:xfrm>
        </p:spPr>
        <p:txBody>
          <a:bodyPr>
            <a:normAutofit fontScale="90000"/>
          </a:bodyPr>
          <a:lstStyle/>
          <a:p>
            <a:r>
              <a:rPr lang="en-US" sz="4000" b="1" dirty="0">
                <a:solidFill>
                  <a:schemeClr val="tx1">
                    <a:lumMod val="50000"/>
                    <a:lumOff val="50000"/>
                  </a:schemeClr>
                </a:solidFill>
                <a:latin typeface="Calibri" panose="020F0502020204030204" pitchFamily="34" charset="0"/>
                <a:cs typeface="Calibri" panose="020F0502020204030204" pitchFamily="34" charset="0"/>
              </a:rPr>
              <a:t>Underperforming </a:t>
            </a:r>
            <a:r>
              <a:rPr lang="en-US" sz="4000" b="1" dirty="0">
                <a:solidFill>
                  <a:schemeClr val="tx2">
                    <a:lumMod val="60000"/>
                    <a:lumOff val="40000"/>
                  </a:schemeClr>
                </a:solidFill>
                <a:latin typeface="Calibri" panose="020F0502020204030204" pitchFamily="34" charset="0"/>
                <a:cs typeface="Calibri" panose="020F0502020204030204" pitchFamily="34" charset="0"/>
              </a:rPr>
              <a:t>KPIs</a:t>
            </a:r>
            <a:r>
              <a:rPr lang="en-US" sz="4000" b="1" dirty="0">
                <a:solidFill>
                  <a:schemeClr val="tx1">
                    <a:lumMod val="50000"/>
                    <a:lumOff val="50000"/>
                  </a:schemeClr>
                </a:solidFill>
                <a:latin typeface="Calibri" panose="020F0502020204030204" pitchFamily="34" charset="0"/>
                <a:cs typeface="Calibri" panose="020F0502020204030204" pitchFamily="34" charset="0"/>
              </a:rPr>
              <a:t> Post </a:t>
            </a:r>
            <a:r>
              <a:rPr lang="en-US" sz="4000" b="1" dirty="0">
                <a:solidFill>
                  <a:schemeClr val="tx2">
                    <a:lumMod val="60000"/>
                    <a:lumOff val="40000"/>
                  </a:schemeClr>
                </a:solidFill>
                <a:latin typeface="Calibri" panose="020F0502020204030204" pitchFamily="34" charset="0"/>
                <a:cs typeface="Calibri" panose="020F0502020204030204" pitchFamily="34" charset="0"/>
              </a:rPr>
              <a:t>5G</a:t>
            </a:r>
            <a:r>
              <a:rPr lang="en-US" sz="4000" b="1" dirty="0">
                <a:solidFill>
                  <a:schemeClr val="tx1">
                    <a:lumMod val="50000"/>
                    <a:lumOff val="50000"/>
                  </a:schemeClr>
                </a:solidFill>
                <a:latin typeface="Calibri" panose="020F0502020204030204" pitchFamily="34" charset="0"/>
                <a:cs typeface="Calibri" panose="020F0502020204030204" pitchFamily="34" charset="0"/>
              </a:rPr>
              <a:t> Launch</a:t>
            </a:r>
            <a:br>
              <a:rPr lang="en-PK" dirty="0"/>
            </a:br>
            <a:endParaRPr lang="en-PK" dirty="0"/>
          </a:p>
        </p:txBody>
      </p:sp>
      <p:sp>
        <p:nvSpPr>
          <p:cNvPr id="3" name="Content Placeholder 2">
            <a:extLst>
              <a:ext uri="{FF2B5EF4-FFF2-40B4-BE49-F238E27FC236}">
                <a16:creationId xmlns:a16="http://schemas.microsoft.com/office/drawing/2014/main" id="{7C292D33-A628-058F-D10A-520BB4690C79}"/>
              </a:ext>
            </a:extLst>
          </p:cNvPr>
          <p:cNvSpPr>
            <a:spLocks noGrp="1"/>
          </p:cNvSpPr>
          <p:nvPr>
            <p:ph idx="1"/>
          </p:nvPr>
        </p:nvSpPr>
        <p:spPr>
          <a:xfrm>
            <a:off x="1673157" y="2394533"/>
            <a:ext cx="3910520" cy="3516689"/>
          </a:xfrm>
        </p:spPr>
        <p:txBody>
          <a:bodyPr>
            <a:normAutofit/>
          </a:bodyPr>
          <a:lstStyle/>
          <a:p>
            <a:pPr marL="0" indent="0">
              <a:buNone/>
            </a:pPr>
            <a:r>
              <a:rPr lang="en-US" sz="2400" b="1" dirty="0">
                <a:solidFill>
                  <a:schemeClr val="tx2">
                    <a:lumMod val="60000"/>
                    <a:lumOff val="40000"/>
                  </a:schemeClr>
                </a:solidFill>
                <a:latin typeface="Calibri" panose="020F0502020204030204" pitchFamily="34" charset="0"/>
                <a:cs typeface="Calibri" panose="020F0502020204030204" pitchFamily="34" charset="0"/>
              </a:rPr>
              <a:t>TAU - </a:t>
            </a:r>
            <a:r>
              <a:rPr lang="en-US" sz="2400" b="1" dirty="0">
                <a:solidFill>
                  <a:schemeClr val="accent2">
                    <a:lumMod val="75000"/>
                  </a:schemeClr>
                </a:solidFill>
                <a:latin typeface="Calibri" panose="020F0502020204030204" pitchFamily="34" charset="0"/>
                <a:cs typeface="Calibri" panose="020F0502020204030204" pitchFamily="34" charset="0"/>
              </a:rPr>
              <a:t>Total Active User</a:t>
            </a:r>
            <a:endParaRPr lang="en-PK" sz="2400" b="1" dirty="0">
              <a:solidFill>
                <a:schemeClr val="accent2">
                  <a:lumMod val="75000"/>
                </a:schemeClr>
              </a:solidFill>
              <a:latin typeface="Calibri" panose="020F0502020204030204" pitchFamily="34" charset="0"/>
              <a:cs typeface="Calibri" panose="020F0502020204030204" pitchFamily="34" charset="0"/>
            </a:endParaRPr>
          </a:p>
          <a:p>
            <a:r>
              <a:rPr lang="en-US" sz="2000" dirty="0">
                <a:latin typeface="Calibri" panose="020F0502020204030204" pitchFamily="34" charset="0"/>
                <a:cs typeface="Calibri" panose="020F0502020204030204" pitchFamily="34" charset="0"/>
              </a:rPr>
              <a:t>Cities with significant TAU decline and TUsU increase.</a:t>
            </a:r>
          </a:p>
          <a:p>
            <a:r>
              <a:rPr lang="en-US" dirty="0"/>
              <a:t>Pune is an exception with TAU growth.</a:t>
            </a:r>
            <a:endParaRPr lang="en-PK" dirty="0"/>
          </a:p>
        </p:txBody>
      </p:sp>
      <p:pic>
        <p:nvPicPr>
          <p:cNvPr id="5" name="Picture 4" descr="A screenshot of a computer&#10;&#10;AI-generated content may be incorrect.">
            <a:extLst>
              <a:ext uri="{FF2B5EF4-FFF2-40B4-BE49-F238E27FC236}">
                <a16:creationId xmlns:a16="http://schemas.microsoft.com/office/drawing/2014/main" id="{90259AE2-2B8A-963E-F7A8-6CCC41DE574D}"/>
              </a:ext>
            </a:extLst>
          </p:cNvPr>
          <p:cNvPicPr>
            <a:picLocks noChangeAspect="1"/>
          </p:cNvPicPr>
          <p:nvPr/>
        </p:nvPicPr>
        <p:blipFill>
          <a:blip r:embed="rId2">
            <a:extLst>
              <a:ext uri="{28A0092B-C50C-407E-A947-70E740481C1C}">
                <a14:useLocalDpi xmlns:a14="http://schemas.microsoft.com/office/drawing/2010/main" val="0"/>
              </a:ext>
            </a:extLst>
          </a:blip>
          <a:srcRect l="7659" t="33475" r="19495" b="51206"/>
          <a:stretch>
            <a:fillRect/>
          </a:stretch>
        </p:blipFill>
        <p:spPr>
          <a:xfrm>
            <a:off x="5943597" y="1392586"/>
            <a:ext cx="5744183" cy="914398"/>
          </a:xfrm>
          <a:prstGeom prst="rect">
            <a:avLst/>
          </a:prstGeom>
          <a:ln w="28575">
            <a:solidFill>
              <a:schemeClr val="tx2">
                <a:lumMod val="40000"/>
                <a:lumOff val="60000"/>
              </a:schemeClr>
            </a:solidFill>
          </a:ln>
        </p:spPr>
      </p:pic>
      <p:pic>
        <p:nvPicPr>
          <p:cNvPr id="6" name="Picture 5" descr="A screenshot of a computer&#10;&#10;AI-generated content may be incorrect.">
            <a:extLst>
              <a:ext uri="{FF2B5EF4-FFF2-40B4-BE49-F238E27FC236}">
                <a16:creationId xmlns:a16="http://schemas.microsoft.com/office/drawing/2014/main" id="{FEC0DE52-4490-9137-336D-22C2CDF49339}"/>
              </a:ext>
            </a:extLst>
          </p:cNvPr>
          <p:cNvPicPr>
            <a:picLocks noChangeAspect="1"/>
          </p:cNvPicPr>
          <p:nvPr/>
        </p:nvPicPr>
        <p:blipFill>
          <a:blip r:embed="rId3">
            <a:extLst>
              <a:ext uri="{28A0092B-C50C-407E-A947-70E740481C1C}">
                <a14:useLocalDpi xmlns:a14="http://schemas.microsoft.com/office/drawing/2010/main" val="0"/>
              </a:ext>
            </a:extLst>
          </a:blip>
          <a:srcRect l="8457" t="30213" r="60186" b="21843"/>
          <a:stretch>
            <a:fillRect/>
          </a:stretch>
        </p:blipFill>
        <p:spPr>
          <a:xfrm>
            <a:off x="6354592" y="2493956"/>
            <a:ext cx="4783578" cy="4114121"/>
          </a:xfrm>
          <a:prstGeom prst="rect">
            <a:avLst/>
          </a:prstGeom>
          <a:ln w="28575">
            <a:solidFill>
              <a:schemeClr val="tx2">
                <a:lumMod val="40000"/>
                <a:lumOff val="60000"/>
              </a:schemeClr>
            </a:solidFill>
          </a:ln>
        </p:spPr>
      </p:pic>
      <p:sp>
        <p:nvSpPr>
          <p:cNvPr id="4" name="Rectangle 3">
            <a:extLst>
              <a:ext uri="{FF2B5EF4-FFF2-40B4-BE49-F238E27FC236}">
                <a16:creationId xmlns:a16="http://schemas.microsoft.com/office/drawing/2014/main" id="{174B51B0-F575-8F33-690B-5677124A72A4}"/>
              </a:ext>
            </a:extLst>
          </p:cNvPr>
          <p:cNvSpPr/>
          <p:nvPr/>
        </p:nvSpPr>
        <p:spPr>
          <a:xfrm>
            <a:off x="10389141" y="1322962"/>
            <a:ext cx="1381328" cy="984022"/>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K" dirty="0">
              <a:solidFill>
                <a:srgbClr val="FF0000"/>
              </a:solidFill>
            </a:endParaRPr>
          </a:p>
        </p:txBody>
      </p:sp>
      <p:sp>
        <p:nvSpPr>
          <p:cNvPr id="7" name="Rectangle 6">
            <a:extLst>
              <a:ext uri="{FF2B5EF4-FFF2-40B4-BE49-F238E27FC236}">
                <a16:creationId xmlns:a16="http://schemas.microsoft.com/office/drawing/2014/main" id="{1D56D2EC-E5C0-EC3E-AF06-C66F2BE69C17}"/>
              </a:ext>
            </a:extLst>
          </p:cNvPr>
          <p:cNvSpPr/>
          <p:nvPr/>
        </p:nvSpPr>
        <p:spPr>
          <a:xfrm>
            <a:off x="7365053" y="1322962"/>
            <a:ext cx="1381328" cy="984022"/>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K" dirty="0">
              <a:solidFill>
                <a:srgbClr val="FF0000"/>
              </a:solidFill>
            </a:endParaRPr>
          </a:p>
        </p:txBody>
      </p:sp>
      <p:sp>
        <p:nvSpPr>
          <p:cNvPr id="8" name="Rectangle 7">
            <a:extLst>
              <a:ext uri="{FF2B5EF4-FFF2-40B4-BE49-F238E27FC236}">
                <a16:creationId xmlns:a16="http://schemas.microsoft.com/office/drawing/2014/main" id="{846A03D3-82A3-55EB-E308-385949EFF43F}"/>
              </a:ext>
            </a:extLst>
          </p:cNvPr>
          <p:cNvSpPr/>
          <p:nvPr/>
        </p:nvSpPr>
        <p:spPr>
          <a:xfrm>
            <a:off x="8877097" y="1305037"/>
            <a:ext cx="1381328" cy="984022"/>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K" dirty="0">
              <a:solidFill>
                <a:srgbClr val="FF0000"/>
              </a:solidFill>
            </a:endParaRPr>
          </a:p>
        </p:txBody>
      </p:sp>
      <p:pic>
        <p:nvPicPr>
          <p:cNvPr id="9" name="Picture 8" descr="A screenshot of a computer&#10;&#10;AI-generated content may be incorrect.">
            <a:extLst>
              <a:ext uri="{FF2B5EF4-FFF2-40B4-BE49-F238E27FC236}">
                <a16:creationId xmlns:a16="http://schemas.microsoft.com/office/drawing/2014/main" id="{29C2F155-7B92-3EB8-396D-B03B50650940}"/>
              </a:ext>
            </a:extLst>
          </p:cNvPr>
          <p:cNvPicPr>
            <a:picLocks noChangeAspect="1"/>
          </p:cNvPicPr>
          <p:nvPr/>
        </p:nvPicPr>
        <p:blipFill>
          <a:blip r:embed="rId3">
            <a:extLst>
              <a:ext uri="{28A0092B-C50C-407E-A947-70E740481C1C}">
                <a14:useLocalDpi xmlns:a14="http://schemas.microsoft.com/office/drawing/2010/main" val="0"/>
              </a:ext>
            </a:extLst>
          </a:blip>
          <a:srcRect l="8457" t="56187" r="60186" b="24585"/>
          <a:stretch>
            <a:fillRect/>
          </a:stretch>
        </p:blipFill>
        <p:spPr>
          <a:xfrm>
            <a:off x="6354592" y="4731026"/>
            <a:ext cx="4783578" cy="1649896"/>
          </a:xfrm>
          <a:prstGeom prst="rect">
            <a:avLst/>
          </a:prstGeom>
          <a:ln w="28575">
            <a:solidFill>
              <a:srgbClr val="FF0000"/>
            </a:solidFill>
          </a:ln>
        </p:spPr>
      </p:pic>
      <p:pic>
        <p:nvPicPr>
          <p:cNvPr id="10" name="Picture 9" descr="A screenshot of a computer&#10;&#10;AI-generated content may be incorrect.">
            <a:extLst>
              <a:ext uri="{FF2B5EF4-FFF2-40B4-BE49-F238E27FC236}">
                <a16:creationId xmlns:a16="http://schemas.microsoft.com/office/drawing/2014/main" id="{EAE84A35-AD94-A4C0-93C5-89E3BC9AA661}"/>
              </a:ext>
            </a:extLst>
          </p:cNvPr>
          <p:cNvPicPr>
            <a:picLocks noChangeAspect="1"/>
          </p:cNvPicPr>
          <p:nvPr/>
        </p:nvPicPr>
        <p:blipFill>
          <a:blip r:embed="rId3">
            <a:extLst>
              <a:ext uri="{28A0092B-C50C-407E-A947-70E740481C1C}">
                <a14:useLocalDpi xmlns:a14="http://schemas.microsoft.com/office/drawing/2010/main" val="0"/>
              </a:ext>
            </a:extLst>
          </a:blip>
          <a:srcRect l="8457" t="35063" r="60186" b="61555"/>
          <a:stretch>
            <a:fillRect/>
          </a:stretch>
        </p:blipFill>
        <p:spPr>
          <a:xfrm>
            <a:off x="6354592" y="2910100"/>
            <a:ext cx="4783578" cy="290300"/>
          </a:xfrm>
          <a:prstGeom prst="rect">
            <a:avLst/>
          </a:prstGeom>
          <a:ln w="28575">
            <a:solidFill>
              <a:srgbClr val="FF0000"/>
            </a:solidFill>
          </a:ln>
        </p:spPr>
      </p:pic>
    </p:spTree>
    <p:extLst>
      <p:ext uri="{BB962C8B-B14F-4D97-AF65-F5344CB8AC3E}">
        <p14:creationId xmlns:p14="http://schemas.microsoft.com/office/powerpoint/2010/main" val="2969721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ircle(in)">
                                      <p:cBhvr>
                                        <p:cTn id="7" dur="750"/>
                                        <p:tgtEl>
                                          <p:spTgt spid="4"/>
                                        </p:tgtEl>
                                      </p:cBhvr>
                                    </p:animEffect>
                                  </p:childTnLst>
                                  <p:subTnLst>
                                    <p:set>
                                      <p:cBhvr override="childStyle">
                                        <p:cTn dur="1" fill="hold" display="0" masterRel="nextClick" afterEffect="1"/>
                                        <p:tgtEl>
                                          <p:spTgt spid="4"/>
                                        </p:tgtEl>
                                        <p:attrNameLst>
                                          <p:attrName>style.visibility</p:attrName>
                                        </p:attrNameLst>
                                      </p:cBhvr>
                                      <p:to>
                                        <p:strVal val="hidden"/>
                                      </p:to>
                                    </p:set>
                                  </p:sub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circle(in)">
                                      <p:cBhvr>
                                        <p:cTn id="12" dur="750"/>
                                        <p:tgtEl>
                                          <p:spTgt spid="7"/>
                                        </p:tgtEl>
                                      </p:cBhvr>
                                    </p:animEffect>
                                  </p:childTnLst>
                                  <p:subTnLst>
                                    <p:set>
                                      <p:cBhvr override="childStyle">
                                        <p:cTn dur="1" fill="hold" display="0" masterRel="nextClick" afterEffect="1"/>
                                        <p:tgtEl>
                                          <p:spTgt spid="7"/>
                                        </p:tgtEl>
                                        <p:attrNameLst>
                                          <p:attrName>style.visibility</p:attrName>
                                        </p:attrNameLst>
                                      </p:cBhvr>
                                      <p:to>
                                        <p:strVal val="hidden"/>
                                      </p:to>
                                    </p:set>
                                  </p:sub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circle(in)">
                                      <p:cBhvr>
                                        <p:cTn id="17" dur="750"/>
                                        <p:tgtEl>
                                          <p:spTgt spid="8"/>
                                        </p:tgtEl>
                                      </p:cBhvr>
                                    </p:animEffect>
                                  </p:childTnLst>
                                  <p:subTnLst>
                                    <p:set>
                                      <p:cBhvr override="childStyle">
                                        <p:cTn dur="1" fill="hold" display="0" masterRel="nextClick" afterEffect="1"/>
                                        <p:tgtEl>
                                          <p:spTgt spid="8"/>
                                        </p:tgtEl>
                                        <p:attrNameLst>
                                          <p:attrName>style.visibility</p:attrName>
                                        </p:attrNameLst>
                                      </p:cBhvr>
                                      <p:to>
                                        <p:strVal val="hidden"/>
                                      </p:to>
                                    </p:set>
                                  </p:subTnLst>
                                </p:cTn>
                              </p:par>
                            </p:childTnLst>
                          </p:cTn>
                        </p:par>
                      </p:childTnLst>
                    </p:cTn>
                  </p:par>
                  <p:par>
                    <p:cTn id="18" fill="hold">
                      <p:stCondLst>
                        <p:cond delay="indefinite"/>
                      </p:stCondLst>
                      <p:childTnLst>
                        <p:par>
                          <p:cTn id="19" fill="hold">
                            <p:stCondLst>
                              <p:cond delay="0"/>
                            </p:stCondLst>
                            <p:childTnLst>
                              <p:par>
                                <p:cTn id="20" presetID="6" presetClass="entr" presetSubtype="16"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circle(in)">
                                      <p:cBhvr>
                                        <p:cTn id="22" dur="750"/>
                                        <p:tgtEl>
                                          <p:spTgt spid="9"/>
                                        </p:tgtEl>
                                      </p:cBhvr>
                                    </p:animEffect>
                                  </p:childTnLst>
                                </p:cTn>
                              </p:par>
                              <p:par>
                                <p:cTn id="23" presetID="6" presetClass="emph" presetSubtype="0" fill="hold" nodeType="withEffect">
                                  <p:stCondLst>
                                    <p:cond delay="0"/>
                                  </p:stCondLst>
                                  <p:childTnLst>
                                    <p:animScale>
                                      <p:cBhvr>
                                        <p:cTn id="24" dur="750" fill="hold"/>
                                        <p:tgtEl>
                                          <p:spTgt spid="9"/>
                                        </p:tgtEl>
                                      </p:cBhvr>
                                      <p:by x="120000" y="120000"/>
                                    </p:animScale>
                                  </p:childTnLst>
                                  <p:subTnLst>
                                    <p:set>
                                      <p:cBhvr override="childStyle">
                                        <p:cTn dur="1" fill="hold" display="0" masterRel="nextClick" afterEffect="1"/>
                                        <p:tgtEl>
                                          <p:spTgt spid="9"/>
                                        </p:tgtEl>
                                        <p:attrNameLst>
                                          <p:attrName>style.visibility</p:attrName>
                                        </p:attrNameLst>
                                      </p:cBhvr>
                                      <p:to>
                                        <p:strVal val="hidden"/>
                                      </p:to>
                                    </p:set>
                                  </p:subTnLst>
                                </p:cTn>
                              </p:par>
                            </p:childTnLst>
                          </p:cTn>
                        </p:par>
                      </p:childTnLst>
                    </p:cTn>
                  </p:par>
                  <p:par>
                    <p:cTn id="25" fill="hold">
                      <p:stCondLst>
                        <p:cond delay="indefinite"/>
                      </p:stCondLst>
                      <p:childTnLst>
                        <p:par>
                          <p:cTn id="26" fill="hold">
                            <p:stCondLst>
                              <p:cond delay="0"/>
                            </p:stCondLst>
                            <p:childTnLst>
                              <p:par>
                                <p:cTn id="27" presetID="6" presetClass="entr" presetSubtype="16" fill="hold" nodeType="click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circle(in)">
                                      <p:cBhvr>
                                        <p:cTn id="29" dur="750"/>
                                        <p:tgtEl>
                                          <p:spTgt spid="10"/>
                                        </p:tgtEl>
                                      </p:cBhvr>
                                    </p:animEffect>
                                  </p:childTnLst>
                                </p:cTn>
                              </p:par>
                              <p:par>
                                <p:cTn id="30" presetID="6" presetClass="emph" presetSubtype="0" fill="hold" nodeType="withEffect">
                                  <p:stCondLst>
                                    <p:cond delay="0"/>
                                  </p:stCondLst>
                                  <p:childTnLst>
                                    <p:animScale>
                                      <p:cBhvr>
                                        <p:cTn id="31" dur="750" fill="hold"/>
                                        <p:tgtEl>
                                          <p:spTgt spid="10"/>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P spid="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7247BC-95B8-66C3-4B6E-C11400687D7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B74B303-CF2D-108D-4CA6-F4A002F9FE02}"/>
              </a:ext>
            </a:extLst>
          </p:cNvPr>
          <p:cNvSpPr>
            <a:spLocks noGrp="1"/>
          </p:cNvSpPr>
          <p:nvPr>
            <p:ph type="title"/>
          </p:nvPr>
        </p:nvSpPr>
        <p:spPr>
          <a:xfrm>
            <a:off x="1673157" y="719846"/>
            <a:ext cx="7568120" cy="749031"/>
          </a:xfrm>
        </p:spPr>
        <p:txBody>
          <a:bodyPr>
            <a:normAutofit fontScale="90000"/>
          </a:bodyPr>
          <a:lstStyle/>
          <a:p>
            <a:r>
              <a:rPr lang="en-US" sz="4000" b="1" dirty="0">
                <a:solidFill>
                  <a:schemeClr val="tx1">
                    <a:lumMod val="50000"/>
                    <a:lumOff val="50000"/>
                  </a:schemeClr>
                </a:solidFill>
                <a:latin typeface="Calibri" panose="020F0502020204030204" pitchFamily="34" charset="0"/>
                <a:cs typeface="Calibri" panose="020F0502020204030204" pitchFamily="34" charset="0"/>
              </a:rPr>
              <a:t>Underperforming </a:t>
            </a:r>
            <a:r>
              <a:rPr lang="en-US" sz="4000" b="1" dirty="0">
                <a:solidFill>
                  <a:schemeClr val="tx2">
                    <a:lumMod val="60000"/>
                    <a:lumOff val="40000"/>
                  </a:schemeClr>
                </a:solidFill>
                <a:latin typeface="Calibri" panose="020F0502020204030204" pitchFamily="34" charset="0"/>
                <a:cs typeface="Calibri" panose="020F0502020204030204" pitchFamily="34" charset="0"/>
              </a:rPr>
              <a:t>KPIs</a:t>
            </a:r>
            <a:r>
              <a:rPr lang="en-US" sz="4000" b="1" dirty="0">
                <a:solidFill>
                  <a:schemeClr val="tx1">
                    <a:lumMod val="50000"/>
                    <a:lumOff val="50000"/>
                  </a:schemeClr>
                </a:solidFill>
                <a:latin typeface="Calibri" panose="020F0502020204030204" pitchFamily="34" charset="0"/>
                <a:cs typeface="Calibri" panose="020F0502020204030204" pitchFamily="34" charset="0"/>
              </a:rPr>
              <a:t> Post </a:t>
            </a:r>
            <a:r>
              <a:rPr lang="en-US" sz="4000" b="1" dirty="0">
                <a:solidFill>
                  <a:schemeClr val="tx2">
                    <a:lumMod val="60000"/>
                    <a:lumOff val="40000"/>
                  </a:schemeClr>
                </a:solidFill>
                <a:latin typeface="Calibri" panose="020F0502020204030204" pitchFamily="34" charset="0"/>
                <a:cs typeface="Calibri" panose="020F0502020204030204" pitchFamily="34" charset="0"/>
              </a:rPr>
              <a:t>5G</a:t>
            </a:r>
            <a:r>
              <a:rPr lang="en-US" sz="4000" b="1" dirty="0">
                <a:solidFill>
                  <a:schemeClr val="tx1">
                    <a:lumMod val="50000"/>
                    <a:lumOff val="50000"/>
                  </a:schemeClr>
                </a:solidFill>
                <a:latin typeface="Calibri" panose="020F0502020204030204" pitchFamily="34" charset="0"/>
                <a:cs typeface="Calibri" panose="020F0502020204030204" pitchFamily="34" charset="0"/>
              </a:rPr>
              <a:t> Launch</a:t>
            </a:r>
            <a:br>
              <a:rPr lang="en-PK" dirty="0"/>
            </a:br>
            <a:endParaRPr lang="en-PK" dirty="0"/>
          </a:p>
        </p:txBody>
      </p:sp>
      <p:sp>
        <p:nvSpPr>
          <p:cNvPr id="3" name="Content Placeholder 2">
            <a:extLst>
              <a:ext uri="{FF2B5EF4-FFF2-40B4-BE49-F238E27FC236}">
                <a16:creationId xmlns:a16="http://schemas.microsoft.com/office/drawing/2014/main" id="{FA26C7AB-7A0C-F315-9192-23BDF37601D6}"/>
              </a:ext>
            </a:extLst>
          </p:cNvPr>
          <p:cNvSpPr>
            <a:spLocks noGrp="1"/>
          </p:cNvSpPr>
          <p:nvPr>
            <p:ph idx="1"/>
          </p:nvPr>
        </p:nvSpPr>
        <p:spPr>
          <a:xfrm>
            <a:off x="1673156" y="2394533"/>
            <a:ext cx="4240445" cy="3516689"/>
          </a:xfrm>
        </p:spPr>
        <p:txBody>
          <a:bodyPr>
            <a:normAutofit/>
          </a:bodyPr>
          <a:lstStyle/>
          <a:p>
            <a:pPr marL="0" indent="0">
              <a:buNone/>
            </a:pPr>
            <a:r>
              <a:rPr lang="en-US" sz="2400" b="1" dirty="0">
                <a:solidFill>
                  <a:schemeClr val="tx2">
                    <a:lumMod val="60000"/>
                    <a:lumOff val="40000"/>
                  </a:schemeClr>
                </a:solidFill>
                <a:latin typeface="Calibri" panose="020F0502020204030204" pitchFamily="34" charset="0"/>
                <a:cs typeface="Calibri" panose="020F0502020204030204" pitchFamily="34" charset="0"/>
              </a:rPr>
              <a:t>TUsU – </a:t>
            </a:r>
            <a:r>
              <a:rPr lang="en-US" sz="2400" b="1" dirty="0">
                <a:solidFill>
                  <a:schemeClr val="accent2">
                    <a:lumMod val="75000"/>
                  </a:schemeClr>
                </a:solidFill>
                <a:latin typeface="Calibri" panose="020F0502020204030204" pitchFamily="34" charset="0"/>
                <a:cs typeface="Calibri" panose="020F0502020204030204" pitchFamily="34" charset="0"/>
              </a:rPr>
              <a:t>Total Unsubscribe Users </a:t>
            </a:r>
            <a:endParaRPr lang="en-PK" sz="2400" b="1" dirty="0">
              <a:solidFill>
                <a:schemeClr val="accent2">
                  <a:lumMod val="75000"/>
                </a:schemeClr>
              </a:solidFill>
              <a:latin typeface="Calibri" panose="020F0502020204030204" pitchFamily="34" charset="0"/>
              <a:cs typeface="Calibri" panose="020F0502020204030204" pitchFamily="34" charset="0"/>
            </a:endParaRPr>
          </a:p>
          <a:p>
            <a:r>
              <a:rPr lang="en-US" sz="2000" dirty="0">
                <a:latin typeface="Calibri" panose="020F0502020204030204" pitchFamily="34" charset="0"/>
                <a:cs typeface="Calibri" panose="020F0502020204030204" pitchFamily="34" charset="0"/>
              </a:rPr>
              <a:t>TUsU increased by 23.5%.</a:t>
            </a:r>
            <a:endParaRPr lang="en-PK" sz="2000" dirty="0">
              <a:latin typeface="Calibri" panose="020F0502020204030204" pitchFamily="34" charset="0"/>
              <a:cs typeface="Calibri" panose="020F0502020204030204" pitchFamily="34" charset="0"/>
            </a:endParaRPr>
          </a:p>
          <a:p>
            <a:r>
              <a:rPr lang="en-US" sz="2000" dirty="0">
                <a:latin typeface="Calibri" panose="020F0502020204030204" pitchFamily="34" charset="0"/>
                <a:cs typeface="Calibri" panose="020F0502020204030204" pitchFamily="34" charset="0"/>
              </a:rPr>
              <a:t>Cities with significant TUsU increase.</a:t>
            </a:r>
            <a:endParaRPr lang="en-PK" sz="2000" dirty="0">
              <a:latin typeface="Calibri" panose="020F0502020204030204" pitchFamily="34" charset="0"/>
              <a:cs typeface="Calibri" panose="020F0502020204030204" pitchFamily="34" charset="0"/>
            </a:endParaRPr>
          </a:p>
          <a:p>
            <a:r>
              <a:rPr lang="en-US" sz="2000" dirty="0">
                <a:latin typeface="Calibri" panose="020F0502020204030204" pitchFamily="34" charset="0"/>
                <a:cs typeface="Calibri" panose="020F0502020204030204" pitchFamily="34" charset="0"/>
              </a:rPr>
              <a:t>Mumbai is an exception with TUsU Decline.</a:t>
            </a:r>
            <a:endParaRPr lang="en-PK" sz="2000" dirty="0">
              <a:latin typeface="Calibri" panose="020F0502020204030204" pitchFamily="34" charset="0"/>
              <a:cs typeface="Calibri" panose="020F0502020204030204" pitchFamily="34" charset="0"/>
            </a:endParaRPr>
          </a:p>
          <a:p>
            <a:pPr marL="0" indent="0">
              <a:buNone/>
            </a:pPr>
            <a:endParaRPr lang="en-PK" dirty="0"/>
          </a:p>
        </p:txBody>
      </p:sp>
      <p:pic>
        <p:nvPicPr>
          <p:cNvPr id="7" name="Picture 6" descr="A screenshot of a computer&#10;&#10;AI-generated content may be incorrect.">
            <a:extLst>
              <a:ext uri="{FF2B5EF4-FFF2-40B4-BE49-F238E27FC236}">
                <a16:creationId xmlns:a16="http://schemas.microsoft.com/office/drawing/2014/main" id="{88D7B066-D2D9-D9FE-D3AF-F1E057DAAEB3}"/>
              </a:ext>
            </a:extLst>
          </p:cNvPr>
          <p:cNvPicPr>
            <a:picLocks noChangeAspect="1"/>
          </p:cNvPicPr>
          <p:nvPr/>
        </p:nvPicPr>
        <p:blipFill>
          <a:blip r:embed="rId2">
            <a:extLst>
              <a:ext uri="{28A0092B-C50C-407E-A947-70E740481C1C}">
                <a14:useLocalDpi xmlns:a14="http://schemas.microsoft.com/office/drawing/2010/main" val="0"/>
              </a:ext>
            </a:extLst>
          </a:blip>
          <a:srcRect l="8697" t="29220" r="59867" b="22411"/>
          <a:stretch>
            <a:fillRect/>
          </a:stretch>
        </p:blipFill>
        <p:spPr>
          <a:xfrm>
            <a:off x="6394310" y="2477984"/>
            <a:ext cx="4782765" cy="4139398"/>
          </a:xfrm>
          <a:prstGeom prst="rect">
            <a:avLst/>
          </a:prstGeom>
          <a:ln w="28575">
            <a:solidFill>
              <a:schemeClr val="tx2">
                <a:lumMod val="40000"/>
                <a:lumOff val="60000"/>
              </a:schemeClr>
            </a:solidFill>
          </a:ln>
        </p:spPr>
      </p:pic>
      <p:pic>
        <p:nvPicPr>
          <p:cNvPr id="8" name="Picture 7" descr="A screenshot of a computer&#10;&#10;AI-generated content may be incorrect.">
            <a:extLst>
              <a:ext uri="{FF2B5EF4-FFF2-40B4-BE49-F238E27FC236}">
                <a16:creationId xmlns:a16="http://schemas.microsoft.com/office/drawing/2014/main" id="{A9C10DEB-A3EC-19B9-69BB-3164DB9664B1}"/>
              </a:ext>
            </a:extLst>
          </p:cNvPr>
          <p:cNvPicPr>
            <a:picLocks noChangeAspect="1"/>
          </p:cNvPicPr>
          <p:nvPr/>
        </p:nvPicPr>
        <p:blipFill>
          <a:blip r:embed="rId3">
            <a:extLst>
              <a:ext uri="{28A0092B-C50C-407E-A947-70E740481C1C}">
                <a14:useLocalDpi xmlns:a14="http://schemas.microsoft.com/office/drawing/2010/main" val="0"/>
              </a:ext>
            </a:extLst>
          </a:blip>
          <a:srcRect l="7660" t="34326" r="19415" b="51631"/>
          <a:stretch>
            <a:fillRect/>
          </a:stretch>
        </p:blipFill>
        <p:spPr>
          <a:xfrm>
            <a:off x="5913602" y="1468877"/>
            <a:ext cx="5744183" cy="841441"/>
          </a:xfrm>
          <a:prstGeom prst="rect">
            <a:avLst/>
          </a:prstGeom>
          <a:ln w="28575">
            <a:solidFill>
              <a:schemeClr val="tx2">
                <a:lumMod val="40000"/>
                <a:lumOff val="60000"/>
              </a:schemeClr>
            </a:solidFill>
          </a:ln>
        </p:spPr>
      </p:pic>
      <p:sp>
        <p:nvSpPr>
          <p:cNvPr id="4" name="Rectangle 3">
            <a:extLst>
              <a:ext uri="{FF2B5EF4-FFF2-40B4-BE49-F238E27FC236}">
                <a16:creationId xmlns:a16="http://schemas.microsoft.com/office/drawing/2014/main" id="{C8B9E659-D8DB-9FAE-F3A9-5270CB4661BF}"/>
              </a:ext>
            </a:extLst>
          </p:cNvPr>
          <p:cNvSpPr/>
          <p:nvPr/>
        </p:nvSpPr>
        <p:spPr>
          <a:xfrm>
            <a:off x="10369686" y="1384662"/>
            <a:ext cx="1381328" cy="925656"/>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K" dirty="0">
              <a:solidFill>
                <a:srgbClr val="FF0000"/>
              </a:solidFill>
            </a:endParaRPr>
          </a:p>
        </p:txBody>
      </p:sp>
      <p:sp>
        <p:nvSpPr>
          <p:cNvPr id="5" name="Rectangle 4">
            <a:extLst>
              <a:ext uri="{FF2B5EF4-FFF2-40B4-BE49-F238E27FC236}">
                <a16:creationId xmlns:a16="http://schemas.microsoft.com/office/drawing/2014/main" id="{C3250AD1-4C49-921B-F3E2-BEE1FBDAA4C8}"/>
              </a:ext>
            </a:extLst>
          </p:cNvPr>
          <p:cNvSpPr/>
          <p:nvPr/>
        </p:nvSpPr>
        <p:spPr>
          <a:xfrm>
            <a:off x="7346000" y="1384662"/>
            <a:ext cx="1381328" cy="925656"/>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K" dirty="0">
              <a:solidFill>
                <a:srgbClr val="FF0000"/>
              </a:solidFill>
            </a:endParaRPr>
          </a:p>
        </p:txBody>
      </p:sp>
      <p:sp>
        <p:nvSpPr>
          <p:cNvPr id="6" name="Rectangle 5">
            <a:extLst>
              <a:ext uri="{FF2B5EF4-FFF2-40B4-BE49-F238E27FC236}">
                <a16:creationId xmlns:a16="http://schemas.microsoft.com/office/drawing/2014/main" id="{019D382E-26CA-4149-3195-1A529B88DC64}"/>
              </a:ext>
            </a:extLst>
          </p:cNvPr>
          <p:cNvSpPr/>
          <p:nvPr/>
        </p:nvSpPr>
        <p:spPr>
          <a:xfrm>
            <a:off x="8857843" y="1384662"/>
            <a:ext cx="1381328" cy="925656"/>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K" dirty="0">
              <a:solidFill>
                <a:srgbClr val="FF0000"/>
              </a:solidFill>
            </a:endParaRPr>
          </a:p>
        </p:txBody>
      </p:sp>
      <p:pic>
        <p:nvPicPr>
          <p:cNvPr id="9" name="Picture 8" descr="A screenshot of a computer&#10;&#10;AI-generated content may be incorrect.">
            <a:extLst>
              <a:ext uri="{FF2B5EF4-FFF2-40B4-BE49-F238E27FC236}">
                <a16:creationId xmlns:a16="http://schemas.microsoft.com/office/drawing/2014/main" id="{149B9DCF-D98A-01B2-99DD-F8876D23BD2C}"/>
              </a:ext>
            </a:extLst>
          </p:cNvPr>
          <p:cNvPicPr>
            <a:picLocks noChangeAspect="1"/>
          </p:cNvPicPr>
          <p:nvPr/>
        </p:nvPicPr>
        <p:blipFill>
          <a:blip r:embed="rId2">
            <a:extLst>
              <a:ext uri="{28A0092B-C50C-407E-A947-70E740481C1C}">
                <a14:useLocalDpi xmlns:a14="http://schemas.microsoft.com/office/drawing/2010/main" val="0"/>
              </a:ext>
            </a:extLst>
          </a:blip>
          <a:srcRect l="8697" t="34060" r="59867" b="57462"/>
          <a:stretch>
            <a:fillRect/>
          </a:stretch>
        </p:blipFill>
        <p:spPr>
          <a:xfrm>
            <a:off x="6394310" y="2892287"/>
            <a:ext cx="4782765" cy="725556"/>
          </a:xfrm>
          <a:prstGeom prst="rect">
            <a:avLst/>
          </a:prstGeom>
          <a:ln w="28575">
            <a:solidFill>
              <a:srgbClr val="FF0000"/>
            </a:solidFill>
          </a:ln>
        </p:spPr>
      </p:pic>
      <p:pic>
        <p:nvPicPr>
          <p:cNvPr id="10" name="Picture 9" descr="A screenshot of a computer&#10;&#10;AI-generated content may be incorrect.">
            <a:extLst>
              <a:ext uri="{FF2B5EF4-FFF2-40B4-BE49-F238E27FC236}">
                <a16:creationId xmlns:a16="http://schemas.microsoft.com/office/drawing/2014/main" id="{0EFC8A59-634C-C0F3-0908-9AF0D02C08EB}"/>
              </a:ext>
            </a:extLst>
          </p:cNvPr>
          <p:cNvPicPr>
            <a:picLocks noChangeAspect="1"/>
          </p:cNvPicPr>
          <p:nvPr/>
        </p:nvPicPr>
        <p:blipFill>
          <a:blip r:embed="rId2">
            <a:extLst>
              <a:ext uri="{28A0092B-C50C-407E-A947-70E740481C1C}">
                <a14:useLocalDpi xmlns:a14="http://schemas.microsoft.com/office/drawing/2010/main" val="0"/>
              </a:ext>
            </a:extLst>
          </a:blip>
          <a:srcRect l="8697" t="34060" r="59867" b="63037"/>
          <a:stretch>
            <a:fillRect/>
          </a:stretch>
        </p:blipFill>
        <p:spPr>
          <a:xfrm>
            <a:off x="6394310" y="2892287"/>
            <a:ext cx="4782765" cy="248478"/>
          </a:xfrm>
          <a:prstGeom prst="rect">
            <a:avLst/>
          </a:prstGeom>
          <a:ln w="28575">
            <a:solidFill>
              <a:srgbClr val="FF0000"/>
            </a:solidFill>
          </a:ln>
        </p:spPr>
      </p:pic>
      <p:pic>
        <p:nvPicPr>
          <p:cNvPr id="11" name="Picture 10" descr="A screenshot of a computer&#10;&#10;AI-generated content may be incorrect.">
            <a:extLst>
              <a:ext uri="{FF2B5EF4-FFF2-40B4-BE49-F238E27FC236}">
                <a16:creationId xmlns:a16="http://schemas.microsoft.com/office/drawing/2014/main" id="{C919E73D-8224-DB4A-122C-43BD83C1E180}"/>
              </a:ext>
            </a:extLst>
          </p:cNvPr>
          <p:cNvPicPr>
            <a:picLocks noChangeAspect="1"/>
          </p:cNvPicPr>
          <p:nvPr/>
        </p:nvPicPr>
        <p:blipFill>
          <a:blip r:embed="rId2">
            <a:extLst>
              <a:ext uri="{28A0092B-C50C-407E-A947-70E740481C1C}">
                <a14:useLocalDpi xmlns:a14="http://schemas.microsoft.com/office/drawing/2010/main" val="0"/>
              </a:ext>
            </a:extLst>
          </a:blip>
          <a:srcRect l="8697" t="70877" r="59867" b="25406"/>
          <a:stretch>
            <a:fillRect/>
          </a:stretch>
        </p:blipFill>
        <p:spPr>
          <a:xfrm>
            <a:off x="6394310" y="6042990"/>
            <a:ext cx="4782765" cy="318053"/>
          </a:xfrm>
          <a:prstGeom prst="rect">
            <a:avLst/>
          </a:prstGeom>
          <a:ln w="28575">
            <a:solidFill>
              <a:srgbClr val="FF0000"/>
            </a:solidFill>
          </a:ln>
        </p:spPr>
      </p:pic>
    </p:spTree>
    <p:extLst>
      <p:ext uri="{BB962C8B-B14F-4D97-AF65-F5344CB8AC3E}">
        <p14:creationId xmlns:p14="http://schemas.microsoft.com/office/powerpoint/2010/main" val="1341956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ircle(in)">
                                      <p:cBhvr>
                                        <p:cTn id="7" dur="750"/>
                                        <p:tgtEl>
                                          <p:spTgt spid="4"/>
                                        </p:tgtEl>
                                      </p:cBhvr>
                                    </p:animEffect>
                                  </p:childTnLst>
                                  <p:subTnLst>
                                    <p:set>
                                      <p:cBhvr override="childStyle">
                                        <p:cTn dur="1" fill="hold" display="0" masterRel="nextClick" afterEffect="1"/>
                                        <p:tgtEl>
                                          <p:spTgt spid="4"/>
                                        </p:tgtEl>
                                        <p:attrNameLst>
                                          <p:attrName>style.visibility</p:attrName>
                                        </p:attrNameLst>
                                      </p:cBhvr>
                                      <p:to>
                                        <p:strVal val="hidden"/>
                                      </p:to>
                                    </p:set>
                                  </p:sub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circle(in)">
                                      <p:cBhvr>
                                        <p:cTn id="12" dur="750"/>
                                        <p:tgtEl>
                                          <p:spTgt spid="5"/>
                                        </p:tgtEl>
                                      </p:cBhvr>
                                    </p:animEffect>
                                  </p:childTnLst>
                                  <p:subTnLst>
                                    <p:set>
                                      <p:cBhvr override="childStyle">
                                        <p:cTn dur="1" fill="hold" display="0" masterRel="nextClick" afterEffect="1"/>
                                        <p:tgtEl>
                                          <p:spTgt spid="5"/>
                                        </p:tgtEl>
                                        <p:attrNameLst>
                                          <p:attrName>style.visibility</p:attrName>
                                        </p:attrNameLst>
                                      </p:cBhvr>
                                      <p:to>
                                        <p:strVal val="hidden"/>
                                      </p:to>
                                    </p:set>
                                  </p:sub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circle(in)">
                                      <p:cBhvr>
                                        <p:cTn id="17" dur="750"/>
                                        <p:tgtEl>
                                          <p:spTgt spid="6"/>
                                        </p:tgtEl>
                                      </p:cBhvr>
                                    </p:animEffect>
                                  </p:childTnLst>
                                  <p:subTnLst>
                                    <p:set>
                                      <p:cBhvr override="childStyle">
                                        <p:cTn dur="1" fill="hold" display="0" masterRel="nextClick" afterEffect="1"/>
                                        <p:tgtEl>
                                          <p:spTgt spid="6"/>
                                        </p:tgtEl>
                                        <p:attrNameLst>
                                          <p:attrName>style.visibility</p:attrName>
                                        </p:attrNameLst>
                                      </p:cBhvr>
                                      <p:to>
                                        <p:strVal val="hidden"/>
                                      </p:to>
                                    </p:set>
                                  </p:subTnLst>
                                </p:cTn>
                              </p:par>
                            </p:childTnLst>
                          </p:cTn>
                        </p:par>
                      </p:childTnLst>
                    </p:cTn>
                  </p:par>
                  <p:par>
                    <p:cTn id="18" fill="hold">
                      <p:stCondLst>
                        <p:cond delay="indefinite"/>
                      </p:stCondLst>
                      <p:childTnLst>
                        <p:par>
                          <p:cTn id="19" fill="hold">
                            <p:stCondLst>
                              <p:cond delay="0"/>
                            </p:stCondLst>
                            <p:childTnLst>
                              <p:par>
                                <p:cTn id="20" presetID="6" presetClass="entr" presetSubtype="16"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circle(in)">
                                      <p:cBhvr>
                                        <p:cTn id="22" dur="750"/>
                                        <p:tgtEl>
                                          <p:spTgt spid="9"/>
                                        </p:tgtEl>
                                      </p:cBhvr>
                                    </p:animEffect>
                                  </p:childTnLst>
                                </p:cTn>
                              </p:par>
                              <p:par>
                                <p:cTn id="23" presetID="6" presetClass="emph" presetSubtype="0" fill="hold" nodeType="withEffect">
                                  <p:stCondLst>
                                    <p:cond delay="0"/>
                                  </p:stCondLst>
                                  <p:childTnLst>
                                    <p:animScale>
                                      <p:cBhvr>
                                        <p:cTn id="24" dur="750" fill="hold"/>
                                        <p:tgtEl>
                                          <p:spTgt spid="9"/>
                                        </p:tgtEl>
                                      </p:cBhvr>
                                      <p:by x="120000" y="120000"/>
                                    </p:animScale>
                                  </p:childTnLst>
                                  <p:subTnLst>
                                    <p:set>
                                      <p:cBhvr override="childStyle">
                                        <p:cTn dur="1" fill="hold" display="0" masterRel="nextClick" afterEffect="1"/>
                                        <p:tgtEl>
                                          <p:spTgt spid="9"/>
                                        </p:tgtEl>
                                        <p:attrNameLst>
                                          <p:attrName>style.visibility</p:attrName>
                                        </p:attrNameLst>
                                      </p:cBhvr>
                                      <p:to>
                                        <p:strVal val="hidden"/>
                                      </p:to>
                                    </p:set>
                                  </p:subTnLst>
                                </p:cTn>
                              </p:par>
                            </p:childTnLst>
                          </p:cTn>
                        </p:par>
                      </p:childTnLst>
                    </p:cTn>
                  </p:par>
                  <p:par>
                    <p:cTn id="25" fill="hold">
                      <p:stCondLst>
                        <p:cond delay="indefinite"/>
                      </p:stCondLst>
                      <p:childTnLst>
                        <p:par>
                          <p:cTn id="26" fill="hold">
                            <p:stCondLst>
                              <p:cond delay="0"/>
                            </p:stCondLst>
                            <p:childTnLst>
                              <p:par>
                                <p:cTn id="27" presetID="6" presetClass="entr" presetSubtype="16" fill="hold" nodeType="click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circle(in)">
                                      <p:cBhvr>
                                        <p:cTn id="29" dur="750"/>
                                        <p:tgtEl>
                                          <p:spTgt spid="10"/>
                                        </p:tgtEl>
                                      </p:cBhvr>
                                    </p:animEffect>
                                  </p:childTnLst>
                                </p:cTn>
                              </p:par>
                              <p:par>
                                <p:cTn id="30" presetID="6" presetClass="emph" presetSubtype="0" fill="hold" nodeType="withEffect">
                                  <p:stCondLst>
                                    <p:cond delay="0"/>
                                  </p:stCondLst>
                                  <p:childTnLst>
                                    <p:animScale>
                                      <p:cBhvr>
                                        <p:cTn id="31" dur="750" fill="hold"/>
                                        <p:tgtEl>
                                          <p:spTgt spid="10"/>
                                        </p:tgtEl>
                                      </p:cBhvr>
                                      <p:by x="120000" y="120000"/>
                                    </p:animScale>
                                  </p:childTnLst>
                                  <p:subTnLst>
                                    <p:set>
                                      <p:cBhvr override="childStyle">
                                        <p:cTn dur="1" fill="hold" display="0" masterRel="nextClick" afterEffect="1"/>
                                        <p:tgtEl>
                                          <p:spTgt spid="10"/>
                                        </p:tgtEl>
                                        <p:attrNameLst>
                                          <p:attrName>style.visibility</p:attrName>
                                        </p:attrNameLst>
                                      </p:cBhvr>
                                      <p:to>
                                        <p:strVal val="hidden"/>
                                      </p:to>
                                    </p:set>
                                  </p:subTnLst>
                                </p:cTn>
                              </p:par>
                            </p:childTnLst>
                          </p:cTn>
                        </p:par>
                      </p:childTnLst>
                    </p:cTn>
                  </p:par>
                  <p:par>
                    <p:cTn id="32" fill="hold">
                      <p:stCondLst>
                        <p:cond delay="indefinite"/>
                      </p:stCondLst>
                      <p:childTnLst>
                        <p:par>
                          <p:cTn id="33" fill="hold">
                            <p:stCondLst>
                              <p:cond delay="0"/>
                            </p:stCondLst>
                            <p:childTnLst>
                              <p:par>
                                <p:cTn id="34" presetID="6" presetClass="entr" presetSubtype="16" fill="hold" nodeType="click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circle(in)">
                                      <p:cBhvr>
                                        <p:cTn id="36" dur="750"/>
                                        <p:tgtEl>
                                          <p:spTgt spid="11"/>
                                        </p:tgtEl>
                                      </p:cBhvr>
                                    </p:animEffect>
                                  </p:childTnLst>
                                </p:cTn>
                              </p:par>
                              <p:par>
                                <p:cTn id="37" presetID="6" presetClass="emph" presetSubtype="0" fill="hold" nodeType="withEffect">
                                  <p:stCondLst>
                                    <p:cond delay="0"/>
                                  </p:stCondLst>
                                  <p:childTnLst>
                                    <p:animScale>
                                      <p:cBhvr>
                                        <p:cTn id="38" dur="750" fill="hold"/>
                                        <p:tgtEl>
                                          <p:spTgt spid="11"/>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Lst>
  </p:timing>
</p:sld>
</file>

<file path=ppt/theme/theme1.xml><?xml version="1.0" encoding="utf-8"?>
<a:theme xmlns:a="http://schemas.openxmlformats.org/drawingml/2006/main" name="Wisp">
  <a:themeElements>
    <a:clrScheme name="Custom 9">
      <a:dk1>
        <a:sysClr val="windowText" lastClr="000000"/>
      </a:dk1>
      <a:lt1>
        <a:sysClr val="window" lastClr="FFFFFF"/>
      </a:lt1>
      <a:dk2>
        <a:srgbClr val="7030A0"/>
      </a:dk2>
      <a:lt2>
        <a:srgbClr val="E3EACF"/>
      </a:lt2>
      <a:accent1>
        <a:srgbClr val="7030A0"/>
      </a:accent1>
      <a:accent2>
        <a:srgbClr val="DE7E18"/>
      </a:accent2>
      <a:accent3>
        <a:srgbClr val="7030A0"/>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Wisp</Template>
  <TotalTime>4027</TotalTime>
  <Words>494</Words>
  <Application>Microsoft Office PowerPoint</Application>
  <PresentationFormat>Widescreen</PresentationFormat>
  <Paragraphs>75</Paragraphs>
  <Slides>18</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18</vt:i4>
      </vt:variant>
    </vt:vector>
  </HeadingPairs>
  <TitlesOfParts>
    <vt:vector size="26" baseType="lpstr">
      <vt:lpstr>Aptos</vt:lpstr>
      <vt:lpstr>Arial</vt:lpstr>
      <vt:lpstr>Calibri</vt:lpstr>
      <vt:lpstr>Century Gothic</vt:lpstr>
      <vt:lpstr>Vladimir Script</vt:lpstr>
      <vt:lpstr>Wingdings</vt:lpstr>
      <vt:lpstr>Wingdings 3</vt:lpstr>
      <vt:lpstr>Wisp</vt:lpstr>
      <vt:lpstr>PowerPoint Presentation</vt:lpstr>
      <vt:lpstr>Overview</vt:lpstr>
      <vt:lpstr>Revenue Impact Post 5G Launch </vt:lpstr>
      <vt:lpstr>Revenue Impact Post 5G Launch </vt:lpstr>
      <vt:lpstr>ARPU Analysis Post 5G Launch </vt:lpstr>
      <vt:lpstr>ARPU Analysis Post 5G Launch </vt:lpstr>
      <vt:lpstr>Underperforming KPIs Post 5G Launch </vt:lpstr>
      <vt:lpstr>Underperforming KPIs Post 5G Launch </vt:lpstr>
      <vt:lpstr>Underperforming KPIs Post 5G Launch </vt:lpstr>
      <vt:lpstr>Plan Performance Post 5G Launch  </vt:lpstr>
      <vt:lpstr>Plan Performance Post 5G Launch  </vt:lpstr>
      <vt:lpstr>Plan Performance Post 5G Launch  </vt:lpstr>
      <vt:lpstr>Plan Performance Post 5G Launch  </vt:lpstr>
      <vt:lpstr>Plan Performance Post 5G Launch  </vt:lpstr>
      <vt:lpstr>Plan Performance Post 5G Launch  </vt:lpstr>
      <vt:lpstr>Plan Discontinuation  </vt:lpstr>
      <vt:lpstr>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Sayed Muslim Shah</dc:creator>
  <cp:lastModifiedBy>Sayed Muslim Shah</cp:lastModifiedBy>
  <cp:revision>24</cp:revision>
  <dcterms:created xsi:type="dcterms:W3CDTF">2025-06-18T07:33:14Z</dcterms:created>
  <dcterms:modified xsi:type="dcterms:W3CDTF">2025-06-21T12:47:20Z</dcterms:modified>
</cp:coreProperties>
</file>